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3.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4.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5.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6.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7.xml" ContentType="application/vnd.openxmlformats-officedocument.presentationml.comment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2"/>
  </p:notesMasterIdLst>
  <p:sldIdLst>
    <p:sldId id="256" r:id="rId2"/>
    <p:sldId id="257" r:id="rId3"/>
    <p:sldId id="306" r:id="rId4"/>
    <p:sldId id="259" r:id="rId5"/>
    <p:sldId id="260" r:id="rId6"/>
    <p:sldId id="261" r:id="rId7"/>
    <p:sldId id="262" r:id="rId8"/>
    <p:sldId id="263" r:id="rId9"/>
    <p:sldId id="307" r:id="rId10"/>
    <p:sldId id="264" r:id="rId11"/>
    <p:sldId id="265" r:id="rId12"/>
    <p:sldId id="311" r:id="rId13"/>
    <p:sldId id="267" r:id="rId14"/>
    <p:sldId id="268" r:id="rId15"/>
    <p:sldId id="269" r:id="rId16"/>
    <p:sldId id="270" r:id="rId17"/>
    <p:sldId id="271" r:id="rId18"/>
    <p:sldId id="272" r:id="rId19"/>
    <p:sldId id="273" r:id="rId20"/>
    <p:sldId id="274" r:id="rId21"/>
    <p:sldId id="275" r:id="rId22"/>
    <p:sldId id="276" r:id="rId23"/>
    <p:sldId id="288" r:id="rId24"/>
    <p:sldId id="277" r:id="rId25"/>
    <p:sldId id="278" r:id="rId26"/>
    <p:sldId id="279" r:id="rId27"/>
    <p:sldId id="280" r:id="rId28"/>
    <p:sldId id="281" r:id="rId29"/>
    <p:sldId id="282" r:id="rId30"/>
    <p:sldId id="283" r:id="rId31"/>
    <p:sldId id="312" r:id="rId32"/>
    <p:sldId id="284" r:id="rId33"/>
    <p:sldId id="285" r:id="rId34"/>
    <p:sldId id="286" r:id="rId35"/>
    <p:sldId id="287" r:id="rId36"/>
    <p:sldId id="293" r:id="rId37"/>
    <p:sldId id="289" r:id="rId38"/>
    <p:sldId id="290" r:id="rId39"/>
    <p:sldId id="291" r:id="rId40"/>
    <p:sldId id="292" r:id="rId41"/>
    <p:sldId id="294" r:id="rId42"/>
    <p:sldId id="295" r:id="rId43"/>
    <p:sldId id="296" r:id="rId44"/>
    <p:sldId id="297" r:id="rId45"/>
    <p:sldId id="298" r:id="rId46"/>
    <p:sldId id="299" r:id="rId47"/>
    <p:sldId id="300" r:id="rId48"/>
    <p:sldId id="305" r:id="rId49"/>
    <p:sldId id="309" r:id="rId50"/>
    <p:sldId id="310" r:id="rId51"/>
  </p:sldIdLst>
  <p:sldSz cx="9144000" cy="5143500" type="screen16x9"/>
  <p:notesSz cx="6858000" cy="9144000"/>
  <p:embeddedFontLst>
    <p:embeddedFont>
      <p:font typeface="Amaranth" panose="020B0604020202020204" charset="0"/>
      <p:regular r:id="rId53"/>
      <p:bold r:id="rId54"/>
      <p:italic r:id="rId55"/>
      <p:boldItalic r:id="rId56"/>
    </p:embeddedFont>
    <p:embeddedFont>
      <p:font typeface="Concert One" panose="020B0604020202020204" charset="0"/>
      <p:regular r:id="rId57"/>
    </p:embeddedFont>
    <p:embeddedFont>
      <p:font typeface="Calibri" panose="020F050202020403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Nola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952" autoAdjust="0"/>
  </p:normalViewPr>
  <p:slideViewPr>
    <p:cSldViewPr snapToGrid="0">
      <p:cViewPr varScale="1">
        <p:scale>
          <a:sx n="114" d="100"/>
          <a:sy n="114" d="100"/>
        </p:scale>
        <p:origin x="360"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25T16:58:28.669" idx="1">
    <p:pos x="6000" y="0"/>
    <p:text>This should say 'activity 1'</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0-11-25T17:02:47.517" idx="3">
    <p:pos x="6000" y="0"/>
    <p:text>Activity 3</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0-11-25T17:02:47.517" idx="3">
    <p:pos x="6000" y="0"/>
    <p:text>Activity 3</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0-11-25T17:02:47.517" idx="3">
    <p:pos x="6000" y="0"/>
    <p:text>Activity 3</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0-11-25T17:02:56.022" idx="4">
    <p:pos x="6000" y="0"/>
    <p:text>Activity 4</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20-11-25T17:03:04.342" idx="5">
    <p:pos x="6000" y="0"/>
    <p:text>Activity 5</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20-11-25T17:03:13.730" idx="6">
    <p:pos x="6000" y="0"/>
    <p:text>Activity 6</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00db94b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00db94b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a:t>
            </a:r>
            <a:r>
              <a:rPr lang="en-GB" b="1" baseline="0" dirty="0" smtClean="0"/>
              <a:t> teachers:</a:t>
            </a:r>
          </a:p>
          <a:p>
            <a:pPr marL="0" lvl="0" indent="0" algn="l" rtl="0">
              <a:spcBef>
                <a:spcPts val="0"/>
              </a:spcBef>
              <a:spcAft>
                <a:spcPts val="0"/>
              </a:spcAft>
              <a:buNone/>
            </a:pPr>
            <a:r>
              <a:rPr lang="en-GB" baseline="0" dirty="0" smtClean="0"/>
              <a:t>Barnardos is Ireland’s largest children’s charity and we help transform the lives of vulnerable children. Our mission is that all children in Ireland get to reach their potential. With support from Google.org, the Barnardos Online Safety Programme delivers workshops or webinars in schools about how to be safe online. These workshops take a positive approach to online safety, asking children to be S.T.A.R.s online and to learn 4 simple rules to be safe, resilient and positive online.</a:t>
            </a:r>
          </a:p>
          <a:p>
            <a:pPr marL="0" lvl="0" indent="0" algn="l" rtl="0">
              <a:spcBef>
                <a:spcPts val="0"/>
              </a:spcBef>
              <a:spcAft>
                <a:spcPts val="0"/>
              </a:spcAft>
              <a:buNone/>
            </a:pPr>
            <a:r>
              <a:rPr lang="en-GB" baseline="0" dirty="0" smtClean="0"/>
              <a:t>S – stay safe online</a:t>
            </a:r>
          </a:p>
          <a:p>
            <a:pPr marL="0" lvl="0" indent="0" algn="l" rtl="0">
              <a:spcBef>
                <a:spcPts val="0"/>
              </a:spcBef>
              <a:spcAft>
                <a:spcPts val="0"/>
              </a:spcAft>
              <a:buNone/>
            </a:pPr>
            <a:r>
              <a:rPr lang="en-GB" baseline="0" dirty="0" smtClean="0"/>
              <a:t>T- think smart</a:t>
            </a:r>
          </a:p>
          <a:p>
            <a:pPr marL="0" lvl="0" indent="0" algn="l" rtl="0">
              <a:spcBef>
                <a:spcPts val="0"/>
              </a:spcBef>
              <a:spcAft>
                <a:spcPts val="0"/>
              </a:spcAft>
              <a:buNone/>
            </a:pPr>
            <a:r>
              <a:rPr lang="en-GB" baseline="0" dirty="0" smtClean="0"/>
              <a:t>A – ask for help</a:t>
            </a:r>
          </a:p>
          <a:p>
            <a:pPr marL="0" lvl="0" indent="0" algn="l" rtl="0">
              <a:spcBef>
                <a:spcPts val="0"/>
              </a:spcBef>
              <a:spcAft>
                <a:spcPts val="0"/>
              </a:spcAft>
              <a:buNone/>
            </a:pPr>
            <a:r>
              <a:rPr lang="en-GB" baseline="0" dirty="0" smtClean="0"/>
              <a:t>R is for reach out and be kind</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To compliment these 45 minute workshops, we’ve also developed these lesson plans for teachers to help expand on the messages we’ve given. This is the first lesson that looks at S for stay safe. </a:t>
            </a:r>
            <a:r>
              <a:rPr lang="en-GB" baseline="0" dirty="0" smtClean="0"/>
              <a:t>There is a worksheet that compliments the lesson and it has 6 activities attached to it.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The lesson in total should take about 45-60 </a:t>
            </a:r>
            <a:r>
              <a:rPr lang="en-GB" baseline="0" dirty="0" err="1" smtClean="0"/>
              <a:t>mins</a:t>
            </a:r>
            <a:r>
              <a:rPr lang="en-GB" baseline="0" dirty="0" smtClean="0"/>
              <a:t> depending on how much discussion you have. There are 4 parts to it:</a:t>
            </a:r>
          </a:p>
          <a:p>
            <a:pPr marL="228600" lvl="0" indent="-228600" algn="l" rtl="0">
              <a:spcBef>
                <a:spcPts val="0"/>
              </a:spcBef>
              <a:spcAft>
                <a:spcPts val="0"/>
              </a:spcAft>
              <a:buAutoNum type="arabicParenR"/>
            </a:pPr>
            <a:r>
              <a:rPr lang="en-GB" baseline="0" dirty="0" smtClean="0"/>
              <a:t>Discussion around likes/risks of the internet</a:t>
            </a:r>
          </a:p>
          <a:p>
            <a:pPr marL="228600" lvl="0" indent="-228600" algn="l" rtl="0">
              <a:spcBef>
                <a:spcPts val="0"/>
              </a:spcBef>
              <a:spcAft>
                <a:spcPts val="0"/>
              </a:spcAft>
              <a:buAutoNum type="arabicParenR"/>
            </a:pPr>
            <a:r>
              <a:rPr lang="en-GB" baseline="0" dirty="0" smtClean="0"/>
              <a:t>Sharing personal information + a game</a:t>
            </a:r>
          </a:p>
          <a:p>
            <a:pPr marL="228600" lvl="0" indent="-228600" algn="l" rtl="0">
              <a:spcBef>
                <a:spcPts val="0"/>
              </a:spcBef>
              <a:spcAft>
                <a:spcPts val="0"/>
              </a:spcAft>
              <a:buAutoNum type="arabicParenR"/>
            </a:pPr>
            <a:r>
              <a:rPr lang="en-GB" baseline="0" dirty="0" smtClean="0"/>
              <a:t>Grooming and how to talk to strangers in games</a:t>
            </a:r>
          </a:p>
          <a:p>
            <a:pPr marL="228600" lvl="0" indent="-228600" algn="l" rtl="0">
              <a:spcBef>
                <a:spcPts val="0"/>
              </a:spcBef>
              <a:spcAft>
                <a:spcPts val="0"/>
              </a:spcAft>
              <a:buAutoNum type="arabicParenR"/>
            </a:pPr>
            <a:r>
              <a:rPr lang="en-GB" baseline="0" dirty="0" smtClean="0"/>
              <a:t>The importance of creating strong passwords (with </a:t>
            </a:r>
            <a:r>
              <a:rPr lang="en-GB" baseline="0" smtClean="0"/>
              <a:t>practice activities)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a00db94b5a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a00db94b5a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Optional – write their answers into their worksheet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a00db94b5a_1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a00db94b5a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While</a:t>
            </a:r>
            <a:r>
              <a:rPr lang="en-GB" baseline="0" dirty="0" smtClean="0"/>
              <a:t> we know the internet can be really helpful, w</a:t>
            </a:r>
            <a:r>
              <a:rPr lang="en-GB" dirty="0" smtClean="0"/>
              <a:t>e also </a:t>
            </a:r>
            <a:r>
              <a:rPr lang="en-GB" dirty="0" smtClean="0"/>
              <a:t>know there</a:t>
            </a:r>
            <a:r>
              <a:rPr lang="en-GB" baseline="0" dirty="0" smtClean="0"/>
              <a:t> are also things online that are not safe for children and things we need to be careful about.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Brainstorm together, before showing them the icons. What do we need to be careful about online</a:t>
            </a:r>
            <a:r>
              <a:rPr lang="en-GB" baseline="0" dirty="0" smtClean="0"/>
              <a:t>?</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Coming up one at a time, what do you think these symbols mean? Take out your worksheet and match up the image to the description</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d7644d5b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ad7644d5b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20</a:t>
            </a:r>
            <a:r>
              <a:rPr lang="en-GB" baseline="0" dirty="0" smtClean="0"/>
              <a:t> seconds</a:t>
            </a:r>
          </a:p>
          <a:p>
            <a:pPr marL="0" lvl="0" indent="0" algn="l" rtl="0">
              <a:spcBef>
                <a:spcPts val="0"/>
              </a:spcBef>
              <a:spcAft>
                <a:spcPts val="0"/>
              </a:spcAft>
              <a:buNone/>
            </a:pPr>
            <a:r>
              <a:rPr lang="en-GB" baseline="0" dirty="0" smtClean="0"/>
              <a:t>Quick solo activity</a:t>
            </a:r>
          </a:p>
          <a:p>
            <a:pPr marL="0" lvl="0" indent="0" algn="l" rtl="0">
              <a:spcBef>
                <a:spcPts val="0"/>
              </a:spcBef>
              <a:spcAft>
                <a:spcPts val="0"/>
              </a:spcAft>
              <a:buNone/>
            </a:pPr>
            <a:r>
              <a:rPr lang="en-GB" baseline="0" dirty="0" smtClean="0"/>
              <a:t>Match up the 3 images to their description</a:t>
            </a:r>
            <a:endParaRPr dirty="0"/>
          </a:p>
        </p:txBody>
      </p:sp>
    </p:spTree>
    <p:extLst>
      <p:ext uri="{BB962C8B-B14F-4D97-AF65-F5344CB8AC3E}">
        <p14:creationId xmlns:p14="http://schemas.microsoft.com/office/powerpoint/2010/main" val="2600559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d7644d5b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d7644d5b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Let’s review the answers together</a:t>
            </a:r>
          </a:p>
          <a:p>
            <a:pPr marL="0" lvl="0" indent="0" algn="l" rtl="0">
              <a:spcBef>
                <a:spcPts val="0"/>
              </a:spcBef>
              <a:spcAft>
                <a:spcPts val="0"/>
              </a:spcAft>
              <a:buNone/>
            </a:pPr>
            <a:r>
              <a:rPr lang="en-GB" dirty="0" smtClean="0"/>
              <a:t>Answer </a:t>
            </a:r>
            <a:r>
              <a:rPr lang="en-GB" dirty="0" smtClean="0"/>
              <a:t>sheet</a:t>
            </a:r>
          </a:p>
          <a:p>
            <a:pPr marL="0" lvl="0" indent="0" algn="l" rtl="0">
              <a:spcBef>
                <a:spcPts val="0"/>
              </a:spcBef>
              <a:spcAft>
                <a:spcPts val="0"/>
              </a:spcAft>
              <a:buNone/>
            </a:pPr>
            <a:r>
              <a:rPr lang="en-GB" dirty="0" smtClean="0"/>
              <a:t>1- A</a:t>
            </a:r>
          </a:p>
          <a:p>
            <a:pPr marL="0" lvl="0" indent="0" algn="l" rtl="0">
              <a:spcBef>
                <a:spcPts val="0"/>
              </a:spcBef>
              <a:spcAft>
                <a:spcPts val="0"/>
              </a:spcAft>
              <a:buNone/>
            </a:pPr>
            <a:r>
              <a:rPr lang="en-GB" dirty="0" smtClean="0"/>
              <a:t>2 – C</a:t>
            </a:r>
          </a:p>
          <a:p>
            <a:pPr marL="0" lvl="0" indent="0" algn="l" rtl="0">
              <a:spcBef>
                <a:spcPts val="0"/>
              </a:spcBef>
              <a:spcAft>
                <a:spcPts val="0"/>
              </a:spcAft>
              <a:buNone/>
            </a:pPr>
            <a:r>
              <a:rPr lang="en-GB" dirty="0" smtClean="0"/>
              <a:t>3- B</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00db94b5a_1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00db94b5a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a:t>
            </a:r>
            <a:r>
              <a:rPr lang="en-GB" b="1" baseline="0" dirty="0" smtClean="0"/>
              <a:t> for teachers</a:t>
            </a:r>
          </a:p>
          <a:p>
            <a:pPr marL="0" lvl="0" indent="0" algn="l" rtl="0">
              <a:spcBef>
                <a:spcPts val="0"/>
              </a:spcBef>
              <a:spcAft>
                <a:spcPts val="0"/>
              </a:spcAft>
              <a:buNone/>
            </a:pPr>
            <a:r>
              <a:rPr lang="en-GB" baseline="0" dirty="0" smtClean="0"/>
              <a:t>This lesson is all about trying to help Sarah stay safe online. She is the leader of her online safety band and even though she isn’t old enough, she uses social media to publicise their next gigs. Sometimes she isn’t very safe though and she shares too much personal information. She also isn’t private on these social media accounts so anyone who googles her name, these accounts will come up.</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00db94b5a_1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00db94b5a_1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What do people normally share online (to come up first)</a:t>
            </a:r>
          </a:p>
          <a:p>
            <a:pPr marL="171450" lvl="0" indent="-171450" algn="l" rtl="0">
              <a:spcBef>
                <a:spcPts val="0"/>
              </a:spcBef>
              <a:spcAft>
                <a:spcPts val="0"/>
              </a:spcAft>
              <a:buFontTx/>
              <a:buChar char="-"/>
            </a:pPr>
            <a:r>
              <a:rPr lang="en-GB" dirty="0" smtClean="0"/>
              <a:t>Pictures</a:t>
            </a:r>
          </a:p>
          <a:p>
            <a:pPr marL="171450" lvl="0" indent="-171450" algn="l" rtl="0">
              <a:spcBef>
                <a:spcPts val="0"/>
              </a:spcBef>
              <a:spcAft>
                <a:spcPts val="0"/>
              </a:spcAft>
              <a:buFontTx/>
              <a:buChar char="-"/>
            </a:pPr>
            <a:r>
              <a:rPr lang="en-GB" dirty="0" smtClean="0"/>
              <a:t>Comments</a:t>
            </a:r>
          </a:p>
          <a:p>
            <a:pPr marL="171450" lvl="0" indent="-171450" algn="l" rtl="0">
              <a:spcBef>
                <a:spcPts val="0"/>
              </a:spcBef>
              <a:spcAft>
                <a:spcPts val="0"/>
              </a:spcAft>
              <a:buFontTx/>
              <a:buChar char="-"/>
            </a:pPr>
            <a:r>
              <a:rPr lang="en-GB" dirty="0" smtClean="0"/>
              <a:t>Videos</a:t>
            </a:r>
          </a:p>
          <a:p>
            <a:pPr marL="171450" lvl="0" indent="-171450" algn="l" rtl="0">
              <a:spcBef>
                <a:spcPts val="0"/>
              </a:spcBef>
              <a:spcAft>
                <a:spcPts val="0"/>
              </a:spcAft>
              <a:buFontTx/>
              <a:buChar char="-"/>
            </a:pPr>
            <a:r>
              <a:rPr lang="en-GB" dirty="0" smtClean="0"/>
              <a:t>Emails</a:t>
            </a:r>
          </a:p>
          <a:p>
            <a:pPr marL="171450" lvl="0" indent="-171450" algn="l" rtl="0">
              <a:spcBef>
                <a:spcPts val="0"/>
              </a:spcBef>
              <a:spcAft>
                <a:spcPts val="0"/>
              </a:spcAft>
              <a:buFontTx/>
              <a:buChar char="-"/>
            </a:pPr>
            <a:r>
              <a:rPr lang="en-GB" dirty="0" smtClean="0"/>
              <a:t>Memes/gifs</a:t>
            </a:r>
          </a:p>
          <a:p>
            <a:pPr marL="171450" lvl="0" indent="-171450" algn="l" rtl="0">
              <a:spcBef>
                <a:spcPts val="0"/>
              </a:spcBef>
              <a:spcAft>
                <a:spcPts val="0"/>
              </a:spcAft>
              <a:buFontTx/>
              <a:buChar char="-"/>
            </a:pPr>
            <a:endParaRPr lang="en-GB" dirty="0" smtClean="0"/>
          </a:p>
          <a:p>
            <a:pPr marL="0" lvl="0" indent="0" algn="l" rtl="0">
              <a:spcBef>
                <a:spcPts val="0"/>
              </a:spcBef>
              <a:spcAft>
                <a:spcPts val="0"/>
              </a:spcAft>
              <a:buFontTx/>
              <a:buNone/>
            </a:pPr>
            <a:r>
              <a:rPr lang="en-GB" dirty="0" smtClean="0"/>
              <a:t>Let’s have a look at what Sarah has been sharing online recently</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a008c52e2b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a008c52e2b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So we can see in the last slide that</a:t>
            </a:r>
            <a:r>
              <a:rPr lang="en-GB" baseline="0" dirty="0" smtClean="0"/>
              <a:t> Sarah shares a bit too much online. What things do you think we shouldn’t share online?</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Yes, things that are personal to you. These are called your </a:t>
            </a:r>
            <a:r>
              <a:rPr lang="en-GB" b="1" baseline="0" dirty="0" smtClean="0"/>
              <a:t>personal information. </a:t>
            </a:r>
            <a:r>
              <a:rPr lang="en-GB" baseline="0" dirty="0" smtClean="0"/>
              <a:t>They are things like your address, your phone number, your date of birth. Let’s have a look at what Sarah shares in more detail.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00db94b5a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00db94b5a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a00db94b5a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a00db94b5a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Her friend Tadhg’s mobile number</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00db94b5a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00db94b5a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a008c52e2b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a008c52e2b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 </a:t>
            </a:r>
          </a:p>
          <a:p>
            <a:pPr marL="0" lvl="0" indent="0" algn="l" rtl="0">
              <a:spcBef>
                <a:spcPts val="0"/>
              </a:spcBef>
              <a:spcAft>
                <a:spcPts val="0"/>
              </a:spcAft>
              <a:buNone/>
            </a:pPr>
            <a:r>
              <a:rPr lang="en-GB" dirty="0" smtClean="0"/>
              <a:t>Our</a:t>
            </a:r>
            <a:r>
              <a:rPr lang="en-GB" baseline="0" dirty="0" smtClean="0"/>
              <a:t> workshops and lesson plans are designed for 3</a:t>
            </a:r>
            <a:r>
              <a:rPr lang="en-GB" baseline="30000" dirty="0" smtClean="0"/>
              <a:t>rd</a:t>
            </a:r>
            <a:r>
              <a:rPr lang="en-GB" baseline="0" dirty="0" smtClean="0"/>
              <a:t>-6</a:t>
            </a:r>
            <a:r>
              <a:rPr lang="en-GB" baseline="30000" dirty="0" smtClean="0"/>
              <a:t>th</a:t>
            </a:r>
            <a:r>
              <a:rPr lang="en-GB" baseline="0" dirty="0" smtClean="0"/>
              <a:t> class. There will be adaptation and extension activities in the notes so you can amend as per your class maturity level and experience.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In each lesson plan and rule students learn, they are introduced to a different character. They make up an Online Safety Band, their names are Sarah, Tadhg, Aoife and Rob. </a:t>
            </a:r>
            <a:r>
              <a:rPr lang="en-GB" baseline="0" dirty="0" smtClean="0"/>
              <a:t>These slides focus on Sarah, but watch out for other lesson plans that look at the other rules.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a00db94b5a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a00db94b5a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She shares a picture</a:t>
            </a:r>
            <a:r>
              <a:rPr lang="en-GB" baseline="0" dirty="0" smtClean="0"/>
              <a:t> of herself in her school uniform. It is easy to zoom in on a crest and you will know what school she goes to.</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00db94b5a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00db94b5a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This is using the GPS</a:t>
            </a:r>
            <a:r>
              <a:rPr lang="en-GB" baseline="0" dirty="0" smtClean="0"/>
              <a:t> chip in your phone to pinpoint exactly where you are. It is great in </a:t>
            </a:r>
            <a:r>
              <a:rPr lang="en-GB" baseline="0" dirty="0" err="1" smtClean="0"/>
              <a:t>Googlemaps</a:t>
            </a:r>
            <a:r>
              <a:rPr lang="en-GB" baseline="0" dirty="0" smtClean="0"/>
              <a:t>, but it isn’t so good on social media, especially if you have lots of followers/friends and you don’t know them in real life.  You are telling everyone where exactly you are at that moment.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d7644d5ba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d7644d5b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So you’ve seen the types</a:t>
            </a:r>
            <a:r>
              <a:rPr lang="en-GB" baseline="0" dirty="0" smtClean="0"/>
              <a:t> of things that Sarah has been sharing and it isn’t great. Let’s check what you would share. We know not to share personal information online– do you know what that is? Let’s play a quick game to find out. </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d7644d5b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ad7644d5b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a:t>
            </a:r>
            <a:r>
              <a:rPr lang="en-GB" b="1" baseline="0" dirty="0" smtClean="0"/>
              <a:t> for teachers</a:t>
            </a:r>
          </a:p>
          <a:p>
            <a:pPr marL="0" lvl="0" indent="0" algn="l" rtl="0">
              <a:spcBef>
                <a:spcPts val="0"/>
              </a:spcBef>
              <a:spcAft>
                <a:spcPts val="0"/>
              </a:spcAft>
              <a:buNone/>
            </a:pPr>
            <a:r>
              <a:rPr lang="en-GB" baseline="0" dirty="0" smtClean="0"/>
              <a:t>You can play the game first with your students, or you can ask your students to write their answers and their reasons why in their worksheet first either.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00db94b5a_1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00db94b5a_1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Notes for teachers:</a:t>
            </a:r>
          </a:p>
          <a:p>
            <a:pPr marL="0" lvl="0" indent="0" algn="l" rtl="0">
              <a:spcBef>
                <a:spcPts val="0"/>
              </a:spcBef>
              <a:spcAft>
                <a:spcPts val="0"/>
              </a:spcAft>
              <a:buNone/>
            </a:pPr>
            <a:r>
              <a:rPr lang="en-GB" dirty="0" smtClean="0"/>
              <a:t>For</a:t>
            </a:r>
            <a:r>
              <a:rPr lang="en-GB" baseline="0" dirty="0" smtClean="0"/>
              <a:t> this game, everyone needs to stand up. You will see lots of different examples coming up in a second.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If you think it is personal information and you SHOULDN’T share it online, you cross your hands and you say ‘keep it safe’. If you think it is fine to share on the internet, you open your arms outwards and </a:t>
            </a:r>
            <a:r>
              <a:rPr lang="en-GB" baseline="0" dirty="0" err="1" smtClean="0"/>
              <a:t>yo</a:t>
            </a:r>
            <a:r>
              <a:rPr lang="en-GB" baseline="0" dirty="0" smtClean="0"/>
              <a:t> </a:t>
            </a:r>
            <a:r>
              <a:rPr lang="en-GB" baseline="0" dirty="0" err="1" smtClean="0"/>
              <a:t>usay</a:t>
            </a:r>
            <a:r>
              <a:rPr lang="en-GB" baseline="0" dirty="0" smtClean="0"/>
              <a:t> ‘share away’.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Will we have a quick practice? </a:t>
            </a:r>
          </a:p>
          <a:p>
            <a:pPr marL="0" lvl="0" indent="0" algn="l" rtl="0">
              <a:spcBef>
                <a:spcPts val="0"/>
              </a:spcBef>
              <a:spcAft>
                <a:spcPts val="0"/>
              </a:spcAft>
              <a:buNone/>
            </a:pPr>
            <a:r>
              <a:rPr lang="en-GB" baseline="0" dirty="0" smtClean="0"/>
              <a:t>The first one is FULL NAME. What do you think? Keep it safe or share away? </a:t>
            </a:r>
          </a:p>
          <a:p>
            <a:pPr marL="0" lvl="0" indent="0" algn="l" rtl="0">
              <a:spcBef>
                <a:spcPts val="0"/>
              </a:spcBef>
              <a:spcAft>
                <a:spcPts val="0"/>
              </a:spcAft>
              <a:buNone/>
            </a:pPr>
            <a:r>
              <a:rPr lang="en-GB" baseline="0" dirty="0" smtClean="0"/>
              <a:t>You’re right, we need to KEEP THIS SAFE. When you have a profile name,  you can use a username, but best not to use your real first and second name.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00db94b5a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00db94b5a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Favourite ice-cream?</a:t>
            </a:r>
            <a:r>
              <a:rPr lang="en-GB" baseline="0" dirty="0" smtClean="0"/>
              <a:t> Keep it safe or share away?</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Yes, you can share this online. Your favourite ice-cream is fine to share on the internet, this isn’t your personal information.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00db94b5a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a00db94b5a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Your phone number – keep it safe</a:t>
            </a:r>
            <a:r>
              <a:rPr lang="en-GB" baseline="0" dirty="0" smtClean="0"/>
              <a:t> or share away?</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Most of you probably don’t have phones yet, but yes, you should keep this safe and not share it online. If your account is not private, like Sarah’s, you don’t know who might contact you on this phone number.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a00db94b5a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a00db94b5a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Date of birth – keep it safe or share away?</a:t>
            </a:r>
          </a:p>
          <a:p>
            <a:pPr marL="0" lvl="0" indent="0" algn="l" rtl="0">
              <a:spcBef>
                <a:spcPts val="0"/>
              </a:spcBef>
              <a:spcAft>
                <a:spcPts val="0"/>
              </a:spcAft>
              <a:buNone/>
            </a:pPr>
            <a:r>
              <a:rPr lang="en-GB" dirty="0" smtClean="0"/>
              <a:t>Yes, keep that safe. This is personal information just for you and you shouldn’t share it with others online.</a:t>
            </a:r>
            <a:r>
              <a:rPr lang="en-GB" baseline="0" dirty="0" smtClean="0"/>
              <a:t> </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a00db94b5a_1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a00db94b5a_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A picture in front</a:t>
            </a:r>
            <a:r>
              <a:rPr lang="en-GB" baseline="0" dirty="0" smtClean="0"/>
              <a:t> of your house</a:t>
            </a:r>
            <a:r>
              <a:rPr lang="en-GB" baseline="0" dirty="0"/>
              <a:t> </a:t>
            </a:r>
            <a:r>
              <a:rPr lang="en-GB" baseline="0" dirty="0" smtClean="0"/>
              <a:t>– keep it safe or share away?</a:t>
            </a:r>
          </a:p>
          <a:p>
            <a:pPr marL="0" lvl="0" indent="0" algn="l" rtl="0">
              <a:spcBef>
                <a:spcPts val="0"/>
              </a:spcBef>
              <a:spcAft>
                <a:spcPts val="0"/>
              </a:spcAft>
              <a:buNone/>
            </a:pPr>
            <a:r>
              <a:rPr lang="en-GB" baseline="0" dirty="0" smtClean="0"/>
              <a:t>Yes, keep that safe. Like Sarah using the ‘check in’ system on </a:t>
            </a:r>
            <a:r>
              <a:rPr lang="en-GB" baseline="0" dirty="0" err="1" smtClean="0"/>
              <a:t>Snapmaps</a:t>
            </a:r>
            <a:r>
              <a:rPr lang="en-GB" baseline="0" dirty="0" smtClean="0"/>
              <a:t>, you don’t want to share photos that give too much personal information away. Other people on the internet (strangers) will know where you live potentially if you share this.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a00db94b5a_1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a00db94b5a_1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A photo in</a:t>
            </a:r>
            <a:r>
              <a:rPr lang="en-GB" baseline="0" dirty="0" smtClean="0"/>
              <a:t> front of the Eiffel tower- keep it safe or share away?</a:t>
            </a:r>
          </a:p>
          <a:p>
            <a:pPr marL="0" lvl="0" indent="0" algn="l" rtl="0">
              <a:spcBef>
                <a:spcPts val="0"/>
              </a:spcBef>
              <a:spcAft>
                <a:spcPts val="0"/>
              </a:spcAft>
              <a:buNone/>
            </a:pPr>
            <a:r>
              <a:rPr lang="en-GB" baseline="0" dirty="0" smtClean="0"/>
              <a:t>Yes, you can share this. It doesn’t give personal information away about you, it just explains you were on holidays.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00db94b5a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00db94b5a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 </a:t>
            </a:r>
          </a:p>
          <a:p>
            <a:pPr marL="0" lvl="0" indent="0" algn="l" rtl="0">
              <a:spcBef>
                <a:spcPts val="0"/>
              </a:spcBef>
              <a:spcAft>
                <a:spcPts val="0"/>
              </a:spcAft>
              <a:buNone/>
            </a:pPr>
            <a:r>
              <a:rPr lang="en-GB" dirty="0" smtClean="0"/>
              <a:t>This lesson is all about</a:t>
            </a:r>
            <a:r>
              <a:rPr lang="en-GB" baseline="0" dirty="0" smtClean="0"/>
              <a:t> Sarah, and trying to help her stay safe online. </a:t>
            </a:r>
            <a:endParaRPr dirty="0"/>
          </a:p>
        </p:txBody>
      </p:sp>
    </p:spTree>
    <p:extLst>
      <p:ext uri="{BB962C8B-B14F-4D97-AF65-F5344CB8AC3E}">
        <p14:creationId xmlns:p14="http://schemas.microsoft.com/office/powerpoint/2010/main" val="1455250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a00db94b5a_1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a00db94b5a_1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A picture of you in your school uniform</a:t>
            </a:r>
            <a:r>
              <a:rPr lang="en-GB" baseline="0" dirty="0" smtClean="0"/>
              <a:t> – keep it safe or share away?</a:t>
            </a:r>
          </a:p>
          <a:p>
            <a:pPr marL="0" lvl="0" indent="0" algn="l" rtl="0">
              <a:spcBef>
                <a:spcPts val="0"/>
              </a:spcBef>
              <a:spcAft>
                <a:spcPts val="0"/>
              </a:spcAft>
              <a:buNone/>
            </a:pPr>
            <a:r>
              <a:rPr lang="en-GB" baseline="0" dirty="0" smtClean="0"/>
              <a:t>Yes, definitely keep that safe. As we know from Sarah, it is so easy to zoom in on the school crest and then people would know where you go to school. If you add all these images together, people online would know a lot about you, which isn’t great.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1" baseline="0" dirty="0" smtClean="0"/>
              <a:t>Extension activity (6</a:t>
            </a:r>
            <a:r>
              <a:rPr lang="en-GB" b="1" baseline="30000" dirty="0" smtClean="0"/>
              <a:t>th</a:t>
            </a:r>
            <a:r>
              <a:rPr lang="en-GB" b="1" baseline="0" dirty="0" smtClean="0"/>
              <a:t> class)</a:t>
            </a:r>
          </a:p>
          <a:p>
            <a:pPr marL="0" lvl="0" indent="0" algn="l" rtl="0">
              <a:spcBef>
                <a:spcPts val="0"/>
              </a:spcBef>
              <a:spcAft>
                <a:spcPts val="0"/>
              </a:spcAft>
              <a:buNone/>
            </a:pPr>
            <a:r>
              <a:rPr lang="en-GB" baseline="0" dirty="0" smtClean="0"/>
              <a:t>On the subject of sharing photos of yourself. </a:t>
            </a:r>
          </a:p>
          <a:p>
            <a:pPr marL="0" lvl="0" indent="0" algn="l" rtl="0">
              <a:spcBef>
                <a:spcPts val="0"/>
              </a:spcBef>
              <a:spcAft>
                <a:spcPts val="0"/>
              </a:spcAft>
              <a:buNone/>
            </a:pPr>
            <a:r>
              <a:rPr lang="en-GB" baseline="0" dirty="0" smtClean="0"/>
              <a:t>1) What about a </a:t>
            </a:r>
            <a:r>
              <a:rPr lang="en-GB" b="1" baseline="0" dirty="0" smtClean="0"/>
              <a:t>picture of you at the beach </a:t>
            </a:r>
            <a:r>
              <a:rPr lang="en-GB" baseline="0" dirty="0" smtClean="0"/>
              <a:t>– keep it safe or share away? Probably isn’t giving any personal information away here so as long as it isn’t an embarrassing photo and your swimming togs are on just right, it might be OK. Or if you’re at the beach on a nice walk with friends, that is fine too. </a:t>
            </a:r>
          </a:p>
          <a:p>
            <a:pPr marL="0" lvl="0" indent="0" algn="l" rtl="0">
              <a:spcBef>
                <a:spcPts val="0"/>
              </a:spcBef>
              <a:spcAft>
                <a:spcPts val="0"/>
              </a:spcAft>
              <a:buNone/>
            </a:pPr>
            <a:r>
              <a:rPr lang="en-GB" baseline="0" dirty="0" smtClean="0"/>
              <a:t>2) A photo of </a:t>
            </a:r>
            <a:r>
              <a:rPr lang="en-GB" b="1" baseline="0" dirty="0" smtClean="0"/>
              <a:t>you just after a shower in your towel? </a:t>
            </a:r>
            <a:r>
              <a:rPr lang="en-GB" baseline="0" dirty="0" smtClean="0"/>
              <a:t>– Keep it safe or share away? This doesn’t give personal information away, but it isn’t appropriate to share images when you’re not fully wearing your clothes. If it goes on the internet, it isn’t yours anymore and it is very hard to take down.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dirty="0" smtClean="0"/>
              <a:t>Depending on the maturity level of your 6</a:t>
            </a:r>
            <a:r>
              <a:rPr lang="en-GB" baseline="30000" dirty="0" smtClean="0"/>
              <a:t>th</a:t>
            </a:r>
            <a:r>
              <a:rPr lang="en-GB" dirty="0" smtClean="0"/>
              <a:t> class, you could explain if you take a naked</a:t>
            </a:r>
            <a:r>
              <a:rPr lang="en-GB" baseline="0" dirty="0" smtClean="0"/>
              <a:t> picture of yourself and share it with others on the internet, you’ve actually </a:t>
            </a:r>
            <a:r>
              <a:rPr lang="en-GB" b="1" baseline="0" dirty="0" smtClean="0"/>
              <a:t>broken the law – </a:t>
            </a:r>
            <a:r>
              <a:rPr lang="en-GB" baseline="0" dirty="0" smtClean="0"/>
              <a:t>the Child Trafficking and Pornography Act 1998. It says if you’re under 18 and you take a naked picture, you’ve broken the law as you’ve created an indecent image of a child. If you send it, you’ve distributed an indecent image and if you have it on your phone, you’re in possession of an indecent image. This has happened in real life to a 12 year old who sent a topless picture as a dare to a </a:t>
            </a:r>
            <a:r>
              <a:rPr lang="en-GB" baseline="0" dirty="0" err="1" smtClean="0"/>
              <a:t>whatsapp</a:t>
            </a:r>
            <a:r>
              <a:rPr lang="en-GB" baseline="0" dirty="0" smtClean="0"/>
              <a:t> group, but then lots of people shared it and the police got involved. </a:t>
            </a:r>
            <a:endParaRPr lang="en-GB"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r>
              <a:rPr lang="en-GB" dirty="0" smtClean="0"/>
              <a:t>If you want to develop the</a:t>
            </a:r>
            <a:r>
              <a:rPr lang="en-GB" baseline="0" dirty="0" smtClean="0"/>
              <a:t> concept further, you can</a:t>
            </a:r>
            <a:r>
              <a:rPr lang="en-GB" dirty="0" smtClean="0"/>
              <a:t> show them this video</a:t>
            </a:r>
          </a:p>
          <a:p>
            <a:pPr marL="0" lvl="0" indent="0" algn="l" rtl="0">
              <a:spcBef>
                <a:spcPts val="0"/>
              </a:spcBef>
              <a:spcAft>
                <a:spcPts val="0"/>
              </a:spcAft>
              <a:buNone/>
            </a:pPr>
            <a:r>
              <a:rPr lang="en-GB" dirty="0" smtClean="0"/>
              <a:t>Cartoon</a:t>
            </a:r>
            <a:r>
              <a:rPr lang="en-GB" baseline="0" dirty="0" smtClean="0"/>
              <a:t> from NSPCC “I saw your willy Alex” - made for 8-10 year olds to address the topic of sexting: </a:t>
            </a:r>
            <a:r>
              <a:rPr lang="en-GB" dirty="0" smtClean="0"/>
              <a:t>https://www.youtube.com/watch?v=z1n9Jly3CQ8 </a:t>
            </a:r>
          </a:p>
          <a:p>
            <a:pPr marL="0" lvl="0" indent="0" algn="l" rtl="0">
              <a:spcBef>
                <a:spcPts val="0"/>
              </a:spcBef>
              <a:spcAft>
                <a:spcPts val="0"/>
              </a:spcAft>
              <a:buNone/>
            </a:pPr>
            <a:r>
              <a:rPr lang="en-GB" dirty="0" smtClean="0"/>
              <a:t>Or you could show them this video </a:t>
            </a:r>
          </a:p>
          <a:p>
            <a:pPr marL="0" lvl="0" indent="0" algn="l" rtl="0">
              <a:spcBef>
                <a:spcPts val="0"/>
              </a:spcBef>
              <a:spcAft>
                <a:spcPts val="0"/>
              </a:spcAft>
              <a:buNone/>
            </a:pPr>
            <a:r>
              <a:rPr lang="en-GB" dirty="0" smtClean="0"/>
              <a:t>Video from </a:t>
            </a:r>
            <a:r>
              <a:rPr lang="en-GB" dirty="0" err="1" smtClean="0"/>
              <a:t>webwise</a:t>
            </a:r>
            <a:r>
              <a:rPr lang="en-GB" dirty="0" smtClean="0"/>
              <a:t>,</a:t>
            </a:r>
            <a:r>
              <a:rPr lang="en-GB" baseline="0" dirty="0" smtClean="0"/>
              <a:t> called “Forever” - made for 1</a:t>
            </a:r>
            <a:r>
              <a:rPr lang="en-GB" baseline="30000" dirty="0" smtClean="0"/>
              <a:t>st</a:t>
            </a:r>
            <a:r>
              <a:rPr lang="en-GB" baseline="0" dirty="0" smtClean="0"/>
              <a:t>/2</a:t>
            </a:r>
            <a:r>
              <a:rPr lang="en-GB" baseline="30000" dirty="0" smtClean="0"/>
              <a:t>nd</a:t>
            </a:r>
            <a:r>
              <a:rPr lang="en-GB" baseline="0" dirty="0" smtClean="0"/>
              <a:t> years to address sexting - https://www.youtube.com/watch?v=wExUOx5V73I&amp;t=2s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ad7644d5ba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ad7644d5b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a:t>
            </a:r>
            <a:r>
              <a:rPr lang="en-GB" b="1" baseline="0" dirty="0" smtClean="0"/>
              <a:t> for teachers</a:t>
            </a:r>
          </a:p>
          <a:p>
            <a:pPr marL="0" lvl="0" indent="0" algn="l" rtl="0">
              <a:spcBef>
                <a:spcPts val="0"/>
              </a:spcBef>
              <a:spcAft>
                <a:spcPts val="0"/>
              </a:spcAft>
              <a:buNone/>
            </a:pPr>
            <a:r>
              <a:rPr lang="en-GB" baseline="0" dirty="0" smtClean="0"/>
              <a:t>You can play the game first with your students, or you can ask your students to write their answers and their reasons why in their worksheet first either. </a:t>
            </a:r>
            <a:endParaRPr dirty="0"/>
          </a:p>
        </p:txBody>
      </p:sp>
    </p:spTree>
    <p:extLst>
      <p:ext uri="{BB962C8B-B14F-4D97-AF65-F5344CB8AC3E}">
        <p14:creationId xmlns:p14="http://schemas.microsoft.com/office/powerpoint/2010/main" val="2237099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00db94b5a_1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a00db94b5a_1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Moving on from images that you share online, sometimes you might be talking to other people online when you are gaming. </a:t>
            </a:r>
            <a:r>
              <a:rPr lang="en-GB" baseline="0" dirty="0" smtClean="0"/>
              <a:t>I know you all know not to share personal information about yourself to strangers on the street, but sometimes when children are playing video games, they might overshare information about themselves to their online friends.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Remember, if you have online friends that you game with, firstly it is better to only add people online that you know in real life. However when you’re gaming, it is important you only talk about the game and not about your own personal information.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a00db94b5a_1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a00db94b5a_1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 </a:t>
            </a:r>
          </a:p>
          <a:p>
            <a:pPr marL="0" lvl="0" indent="0" algn="l" rtl="0">
              <a:spcBef>
                <a:spcPts val="0"/>
              </a:spcBef>
              <a:spcAft>
                <a:spcPts val="0"/>
              </a:spcAft>
              <a:buNone/>
            </a:pPr>
            <a:r>
              <a:rPr lang="en-GB" dirty="0" smtClean="0"/>
              <a:t>Let’s see how</a:t>
            </a:r>
            <a:r>
              <a:rPr lang="en-GB" baseline="0" dirty="0" smtClean="0"/>
              <a:t> best to talk to others online in a game</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You can see here, it is fine to have fun online and talk about the game.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1" baseline="0" dirty="0" smtClean="0"/>
              <a:t>Extension for 6</a:t>
            </a:r>
            <a:r>
              <a:rPr lang="en-GB" b="1" baseline="30000" dirty="0" smtClean="0"/>
              <a:t>th</a:t>
            </a:r>
            <a:r>
              <a:rPr lang="en-GB" b="1" baseline="0" dirty="0" smtClean="0"/>
              <a:t> class </a:t>
            </a:r>
            <a:r>
              <a:rPr lang="en-GB" baseline="0" dirty="0" smtClean="0"/>
              <a:t>(if they need it and are mature enough and challenge why this is important.</a:t>
            </a:r>
          </a:p>
          <a:p>
            <a:pPr marL="0" lvl="0" indent="0" algn="l" rtl="0">
              <a:spcBef>
                <a:spcPts val="0"/>
              </a:spcBef>
              <a:spcAft>
                <a:spcPts val="0"/>
              </a:spcAft>
              <a:buNone/>
            </a:pPr>
            <a:r>
              <a:rPr lang="en-GB" dirty="0" smtClean="0"/>
              <a:t>https://www.bbc.com/news/av/uk-england-essex-45576031 – this is a real life example of someone who became friends</a:t>
            </a:r>
            <a:r>
              <a:rPr lang="en-GB" baseline="0" dirty="0" smtClean="0"/>
              <a:t> with an online gamer who eventually groomed and killed him. </a:t>
            </a:r>
            <a:r>
              <a:rPr lang="en-GB" baseline="0" dirty="0" err="1" smtClean="0"/>
              <a:t>Breck</a:t>
            </a:r>
            <a:r>
              <a:rPr lang="en-GB" baseline="0" dirty="0" smtClean="0"/>
              <a:t> </a:t>
            </a:r>
            <a:r>
              <a:rPr lang="en-GB" baseline="0" dirty="0" err="1" smtClean="0"/>
              <a:t>Brednar</a:t>
            </a:r>
            <a:r>
              <a:rPr lang="en-GB" baseline="0" dirty="0" smtClean="0"/>
              <a:t> was 14 years old and the person who killed him was 17</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00db94b5a_1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a00db94b5a_1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This is an example of a red flag</a:t>
            </a:r>
            <a:r>
              <a:rPr lang="en-GB" baseline="0" dirty="0" smtClean="0"/>
              <a:t> – things to watch out for when you’re gaming with others online. If they ever start asking your personal information, flatter you or ask you to go onto a different platform, this could be dangerous and you always need to tell your parents if this happens. You should block and report this person too. </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a00db94b5a_1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a00db94b5a_1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Imagine scenario</a:t>
            </a:r>
            <a:r>
              <a:rPr lang="en-GB" baseline="0" dirty="0" smtClean="0"/>
              <a:t> 2 happened to Sarah. In the example, Sarah writes back and shares her mobile number. What do you think Sarah should do? Talk to the person beside you and see which option you would choose A), B), C) or D)?</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Have a chat with the person beside you and then write your answer and the reason why in your worksheet.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ad7644d5ba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ad7644d5b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b="0" dirty="0" smtClean="0"/>
              <a:t>Allow time to fill out their activity</a:t>
            </a:r>
            <a:r>
              <a:rPr lang="en-GB" b="0" baseline="0" dirty="0" smtClean="0"/>
              <a:t> sheet</a:t>
            </a:r>
            <a:endParaRPr lang="en-GB" b="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ad7644d5ba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ad7644d5ba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Feedback as a group</a:t>
            </a:r>
          </a:p>
          <a:p>
            <a:pPr marL="0" lvl="0" indent="0" algn="l" rtl="0">
              <a:spcBef>
                <a:spcPts val="0"/>
              </a:spcBef>
              <a:spcAft>
                <a:spcPts val="0"/>
              </a:spcAft>
              <a:buNone/>
            </a:pPr>
            <a:r>
              <a:rPr lang="en-GB" dirty="0" smtClean="0"/>
              <a:t>Hands up who said A), hands</a:t>
            </a:r>
            <a:r>
              <a:rPr lang="en-GB" baseline="0" dirty="0" smtClean="0"/>
              <a:t> up who said B), hands up who said C), hands up who said D)</a:t>
            </a:r>
            <a:endParaRPr lang="en-GB" dirty="0" smtClean="0"/>
          </a:p>
          <a:p>
            <a:pPr marL="0" lvl="0" indent="0" algn="l" rtl="0">
              <a:spcBef>
                <a:spcPts val="0"/>
              </a:spcBef>
              <a:spcAft>
                <a:spcPts val="0"/>
              </a:spcAft>
              <a:buNone/>
            </a:pPr>
            <a:endParaRPr lang="en-GB" baseline="0" dirty="0" smtClean="0"/>
          </a:p>
          <a:p>
            <a:pPr marL="228600" lvl="0" indent="-228600" algn="l" rtl="0">
              <a:spcBef>
                <a:spcPts val="0"/>
              </a:spcBef>
              <a:spcAft>
                <a:spcPts val="0"/>
              </a:spcAft>
              <a:buAutoNum type="alphaUcParenR"/>
            </a:pPr>
            <a:r>
              <a:rPr lang="en-GB" baseline="0" dirty="0" smtClean="0"/>
              <a:t>Be careful about this. It is fairly clear that you don’t know this person in real life. It is a bit odd that they have asked for your mobile number ,it is best not to write back and to block instead. A person in the street wouldn’t just ask for your number like that!</a:t>
            </a:r>
          </a:p>
          <a:p>
            <a:pPr marL="228600" lvl="0" indent="-228600" algn="l" rtl="0">
              <a:spcBef>
                <a:spcPts val="0"/>
              </a:spcBef>
              <a:spcAft>
                <a:spcPts val="0"/>
              </a:spcAft>
              <a:buAutoNum type="alphaUcParenR"/>
            </a:pPr>
            <a:r>
              <a:rPr lang="en-GB" baseline="0" dirty="0" smtClean="0"/>
              <a:t>Yes, this is a good option and is very safe. Always tell a trusted adult and you shouldn’t get in trouble for doing so</a:t>
            </a:r>
          </a:p>
          <a:p>
            <a:pPr marL="228600" lvl="0" indent="-228600" algn="l" rtl="0">
              <a:spcBef>
                <a:spcPts val="0"/>
              </a:spcBef>
              <a:spcAft>
                <a:spcPts val="0"/>
              </a:spcAft>
              <a:buAutoNum type="alphaUcParenR"/>
            </a:pPr>
            <a:r>
              <a:rPr lang="en-GB" baseline="0" dirty="0" smtClean="0"/>
              <a:t>Yes, this is another good option</a:t>
            </a:r>
          </a:p>
          <a:p>
            <a:pPr marL="228600" lvl="0" indent="-228600" algn="l" rtl="0">
              <a:spcBef>
                <a:spcPts val="0"/>
              </a:spcBef>
              <a:spcAft>
                <a:spcPts val="0"/>
              </a:spcAft>
              <a:buAutoNum type="alphaUcParenR"/>
            </a:pPr>
            <a:r>
              <a:rPr lang="en-GB" baseline="0" dirty="0" smtClean="0"/>
              <a:t>Yes, I suppose you could do this, but it is always better if anything makes you feel uncomfortable on the internet, you should always tell your parents. You may need to block this person and it is probably best to report this person as well. </a:t>
            </a:r>
            <a:endParaRPr lang="en-GB" dirty="0" smtClean="0"/>
          </a:p>
          <a:p>
            <a:pPr marL="0" lvl="0" indent="0" algn="l" rtl="0">
              <a:spcBef>
                <a:spcPts val="0"/>
              </a:spcBef>
              <a:spcAft>
                <a:spcPts val="0"/>
              </a:spcAft>
              <a:buNone/>
            </a:pPr>
            <a:endParaRPr lang="en-GB" dirty="0" smtClean="0"/>
          </a:p>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a00db94b5a_1_3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a00db94b5a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If anyone makes</a:t>
            </a:r>
            <a:r>
              <a:rPr lang="en-GB" baseline="0" dirty="0" smtClean="0"/>
              <a:t> you feel worried or you get a strange feeling from someone, you should trust your gut and do the following. You shouldn’t keep these feelings inside, it is so important that you tell a trusted adult as it can be serious sometimes. </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a008c52e2b_1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a008c52e2b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a:t>
            </a:r>
            <a:r>
              <a:rPr lang="en-GB" b="1" baseline="0" dirty="0" smtClean="0"/>
              <a:t> for teachers:</a:t>
            </a:r>
          </a:p>
          <a:p>
            <a:pPr marL="0" lvl="0" indent="0" algn="l" rtl="0">
              <a:spcBef>
                <a:spcPts val="0"/>
              </a:spcBef>
              <a:spcAft>
                <a:spcPts val="0"/>
              </a:spcAft>
              <a:buNone/>
            </a:pPr>
            <a:r>
              <a:rPr lang="en-GB" baseline="0" dirty="0" smtClean="0"/>
              <a:t>We’ve talked about sharing images, not sharing personal information, not giving personal information away to strangers online. The last thing to do is to look at why keeping strong passwords is important to staying safe online. </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Look at this Instagram post. What do you think is happening here? There is a funny picture of Sarah, it looks like it is Sarah who posted this picture as it is in her account, but then Sarah comments on this picture and says ‘hey I didn’t post that’.  Then Tadhg says ‘wasn’t Claire on your phone a while ago?</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What do you think happened here? I’ll give you a minute to chat to the person beside you about this. </a:t>
            </a:r>
          </a:p>
          <a:p>
            <a:pPr marL="0" lvl="0" indent="0" algn="l" rtl="0">
              <a:spcBef>
                <a:spcPts val="0"/>
              </a:spcBef>
              <a:spcAft>
                <a:spcPts val="0"/>
              </a:spcAft>
              <a:buNone/>
            </a:pPr>
            <a:r>
              <a:rPr lang="en-GB" baseline="0" dirty="0" smtClean="0"/>
              <a:t>Feedback as a group – yes, it looks like Claire knew Sarah’s password, logged in as Sarah and posted this funny picture of her.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d7644d5b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ad7644d5b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 </a:t>
            </a:r>
          </a:p>
          <a:p>
            <a:pPr marL="0" lvl="0" indent="0" algn="l" rtl="0">
              <a:spcBef>
                <a:spcPts val="0"/>
              </a:spcBef>
              <a:spcAft>
                <a:spcPts val="0"/>
              </a:spcAft>
              <a:buNone/>
            </a:pPr>
            <a:r>
              <a:rPr lang="en-GB" b="0" i="1" dirty="0" smtClean="0"/>
              <a:t>At Barnardos, we take a positive approach to online</a:t>
            </a:r>
            <a:r>
              <a:rPr lang="en-GB" b="0" i="1" baseline="0" dirty="0" smtClean="0"/>
              <a:t> safety, knowing what a great resource the internet can be for children, when used safely. We always like to start with positives in our workshops. </a:t>
            </a:r>
            <a:endParaRPr lang="en-GB" b="0" i="1" dirty="0" smtClean="0"/>
          </a:p>
          <a:p>
            <a:pPr marL="0" lvl="0" indent="0" algn="l" rtl="0">
              <a:spcBef>
                <a:spcPts val="0"/>
              </a:spcBef>
              <a:spcAft>
                <a:spcPts val="0"/>
              </a:spcAft>
              <a:buNone/>
            </a:pPr>
            <a:r>
              <a:rPr lang="en-GB" dirty="0" smtClean="0"/>
              <a:t>2 minutes</a:t>
            </a:r>
          </a:p>
          <a:p>
            <a:pPr marL="0" lvl="0" indent="0" algn="l" rtl="0">
              <a:spcBef>
                <a:spcPts val="0"/>
              </a:spcBef>
              <a:spcAft>
                <a:spcPts val="0"/>
              </a:spcAft>
              <a:buNone/>
            </a:pPr>
            <a:r>
              <a:rPr lang="en-GB" dirty="0" smtClean="0"/>
              <a:t>General</a:t>
            </a:r>
            <a:r>
              <a:rPr lang="en-GB" baseline="0" dirty="0" smtClean="0"/>
              <a:t> discussion about what students like to do online and what they use the internet for – 1) to create things, 2) for fun? 3) to learn things or 4) to talk to their friends</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Show them next 4 slides to give them inspiration about different games/apps or websites they might like to use</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Pair work or group work</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a00db94b5a_1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a00db94b5a_1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So, what should Sarah do next? Let’s go through some</a:t>
            </a:r>
            <a:r>
              <a:rPr lang="en-GB" baseline="0" dirty="0" smtClean="0"/>
              <a:t> options. </a:t>
            </a:r>
          </a:p>
          <a:p>
            <a:pPr marL="0" lvl="0" indent="0" algn="l" rtl="0">
              <a:spcBef>
                <a:spcPts val="0"/>
              </a:spcBef>
              <a:spcAft>
                <a:spcPts val="0"/>
              </a:spcAft>
              <a:buNone/>
            </a:pPr>
            <a:r>
              <a:rPr lang="en-GB" baseline="0" dirty="0" smtClean="0"/>
              <a:t>What do you think?</a:t>
            </a:r>
          </a:p>
          <a:p>
            <a:pPr marL="0" lvl="0" indent="0" algn="l" rtl="0">
              <a:spcBef>
                <a:spcPts val="0"/>
              </a:spcBef>
              <a:spcAft>
                <a:spcPts val="0"/>
              </a:spcAft>
              <a:buNone/>
            </a:pPr>
            <a:r>
              <a:rPr lang="en-GB" baseline="0" dirty="0" smtClean="0"/>
              <a:t>Feedback as a group – yes E) all of the above is the correct answer. Maybe Claire thought what she did was funny, but it wasn’t funny to Sarah!</a:t>
            </a: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a00db94b5a_1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a00db94b5a_1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So</a:t>
            </a:r>
            <a:r>
              <a:rPr lang="en-GB" baseline="0" dirty="0" smtClean="0"/>
              <a:t> we know that Sarah isn’t always safe and either doesn’t log out of accounts, or has really easy passwords for others to guess. What do you think these are?</a:t>
            </a:r>
          </a:p>
          <a:p>
            <a:pPr marL="0" lvl="0" indent="0" algn="l" rtl="0">
              <a:spcBef>
                <a:spcPts val="0"/>
              </a:spcBef>
              <a:spcAft>
                <a:spcPts val="0"/>
              </a:spcAft>
              <a:buNone/>
            </a:pPr>
            <a:r>
              <a:rPr lang="en-GB" baseline="0" dirty="0" smtClean="0"/>
              <a:t>123455? 111111? Password?</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Yes, that’s right. These are some of the easiest passwords to guess as they are the most common. </a:t>
            </a:r>
          </a:p>
          <a:p>
            <a:pPr marL="0" lvl="0" indent="0" algn="l" rtl="0">
              <a:spcBef>
                <a:spcPts val="0"/>
              </a:spcBef>
              <a:spcAft>
                <a:spcPts val="0"/>
              </a:spcAft>
              <a:buNone/>
            </a:pPr>
            <a:r>
              <a:rPr lang="en-GB" baseline="0" dirty="0" smtClean="0"/>
              <a:t>SSGarfield2010 is an example of what Sarah’s password MIGHT be. You would know all this information from the social media posts she is sharing about herself. </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a00db94b5a_1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a00db94b5a_1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At Barnardos, we always say that to have a strong password, it</a:t>
            </a:r>
            <a:r>
              <a:rPr lang="en-GB" baseline="0" dirty="0" smtClean="0"/>
              <a:t> is better to make a sentence that you remember, but that you make harder for others to guess with icons/numbers etc.</a:t>
            </a:r>
          </a:p>
          <a:p>
            <a:pPr marL="0" lvl="0" indent="0" algn="l" rtl="0">
              <a:spcBef>
                <a:spcPts val="0"/>
              </a:spcBef>
              <a:spcAft>
                <a:spcPts val="0"/>
              </a:spcAft>
              <a:buNone/>
            </a:pPr>
            <a:endParaRPr lang="en-GB" baseline="0" dirty="0" smtClean="0"/>
          </a:p>
          <a:p>
            <a:pPr marL="0" lvl="0" indent="0" algn="l" rtl="0">
              <a:spcBef>
                <a:spcPts val="0"/>
              </a:spcBef>
              <a:spcAft>
                <a:spcPts val="0"/>
              </a:spcAft>
              <a:buNone/>
            </a:pPr>
            <a:r>
              <a:rPr lang="en-GB" baseline="0" dirty="0" smtClean="0"/>
              <a:t>For example, Sarah’s password could be ‘I play the guitar’. But instead, she changes the a to the @ symbol and uses # for the</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a00db94b5a_1_4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a00db94b5a_1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Now, your</a:t>
            </a:r>
            <a:r>
              <a:rPr lang="en-GB" baseline="0" dirty="0" smtClean="0"/>
              <a:t> go! Look at your worksheet and see if you can change these sentences into harder to guess passwords!</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ad7644d5ba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ad7644d5b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ad7644d5ba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ad7644d5b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Is this how you changed the sentence?</a:t>
            </a:r>
            <a:r>
              <a:rPr lang="en-GB" baseline="0" dirty="0" smtClean="0"/>
              <a:t> How is yours different? </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ad7644d5ba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ad7644d5b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Notes for teachers:</a:t>
            </a:r>
          </a:p>
          <a:p>
            <a:pPr marL="0" lvl="0" indent="0" algn="l" rtl="0">
              <a:spcBef>
                <a:spcPts val="0"/>
              </a:spcBef>
              <a:spcAft>
                <a:spcPts val="0"/>
              </a:spcAft>
              <a:buNone/>
            </a:pPr>
            <a:r>
              <a:rPr lang="en-GB" dirty="0" smtClean="0"/>
              <a:t>Fill out worksheet</a:t>
            </a:r>
            <a:r>
              <a:rPr lang="en-GB" baseline="0" dirty="0" smtClean="0"/>
              <a:t> 6 – let’s see if you can make other sentences into harder to guess passwords!</a:t>
            </a: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a00db94b5a_1_4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a00db94b5a_1_4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Finally, some top tips on being safe online</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ad7644d5ba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ad7644d5ba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t>Notes for teachers:</a:t>
            </a:r>
          </a:p>
          <a:p>
            <a:pPr marL="0" lvl="0" indent="0" algn="l" rtl="0">
              <a:spcBef>
                <a:spcPts val="0"/>
              </a:spcBef>
              <a:spcAft>
                <a:spcPts val="0"/>
              </a:spcAft>
              <a:buNone/>
            </a:pPr>
            <a:r>
              <a:rPr lang="en-GB" dirty="0" smtClean="0"/>
              <a:t>So this was the</a:t>
            </a:r>
            <a:r>
              <a:rPr lang="en-GB" baseline="0" dirty="0" smtClean="0"/>
              <a:t> lesson for Sarah and staying safe online. Maybe another day, we will look at other lessons about the other rules. </a:t>
            </a: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9269cb56c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9269cb56c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smtClean="0"/>
              <a:t>You can look</a:t>
            </a:r>
            <a:r>
              <a:rPr lang="en-GB" baseline="0" dirty="0" smtClean="0"/>
              <a:t> at Be Internet Legends for more games about online safety. </a:t>
            </a:r>
            <a:endParaRPr lang="en-GB"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7981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00db94b5a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00db94b5a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Do you use the internet to create things?</a:t>
            </a: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GB" b="1" dirty="0" smtClean="0"/>
              <a:t>Notes for teachers:</a:t>
            </a:r>
          </a:p>
          <a:p>
            <a:pPr marL="158750" indent="0">
              <a:buNone/>
            </a:pPr>
            <a:r>
              <a:rPr lang="en-GB" dirty="0" smtClean="0"/>
              <a:t>The</a:t>
            </a:r>
            <a:r>
              <a:rPr lang="en-GB" baseline="0" dirty="0" smtClean="0"/>
              <a:t> game Mindful Mountain is especially good for this last lesson as this game looks at who you should share your information with online. The Tower of Treasure is also good, it looks at how to make strong passwords. </a:t>
            </a:r>
            <a:endParaRPr lang="en-GB" dirty="0"/>
          </a:p>
        </p:txBody>
      </p:sp>
    </p:spTree>
    <p:extLst>
      <p:ext uri="{BB962C8B-B14F-4D97-AF65-F5344CB8AC3E}">
        <p14:creationId xmlns:p14="http://schemas.microsoft.com/office/powerpoint/2010/main" val="111177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00db94b5a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00db94b5a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Do you mostly use the internet for fun?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00db94b5a_1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00db94b5a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Do you use the internet to learn new things?</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00db94b5a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00db94b5a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Do you use the internet to talk to others?</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00db94b5a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00db94b5a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smtClean="0"/>
              <a:t>I’ll give you a minute</a:t>
            </a:r>
            <a:r>
              <a:rPr lang="en-GB" baseline="0" dirty="0" smtClean="0"/>
              <a:t> to talk to the pod beside you. </a:t>
            </a:r>
          </a:p>
          <a:p>
            <a:pPr marL="0" lvl="0" indent="0" algn="l" rtl="0">
              <a:spcBef>
                <a:spcPts val="0"/>
              </a:spcBef>
              <a:spcAft>
                <a:spcPts val="0"/>
              </a:spcAft>
              <a:buNone/>
            </a:pPr>
            <a:r>
              <a:rPr lang="en-GB" dirty="0" smtClean="0"/>
              <a:t>Pair </a:t>
            </a:r>
            <a:r>
              <a:rPr lang="en-GB" dirty="0" smtClean="0"/>
              <a:t>work – What do</a:t>
            </a:r>
            <a:r>
              <a:rPr lang="en-GB" baseline="0" dirty="0" smtClean="0"/>
              <a:t> you use the internet for?</a:t>
            </a:r>
          </a:p>
          <a:p>
            <a:pPr marL="0" lvl="0" indent="0" algn="l" rtl="0">
              <a:spcBef>
                <a:spcPts val="0"/>
              </a:spcBef>
              <a:spcAft>
                <a:spcPts val="0"/>
              </a:spcAft>
              <a:buNone/>
            </a:pPr>
            <a:r>
              <a:rPr lang="en-GB" baseline="0" dirty="0" smtClean="0"/>
              <a:t>Feedback as a group</a:t>
            </a:r>
            <a:endParaRPr dirty="0"/>
          </a:p>
        </p:txBody>
      </p:sp>
    </p:spTree>
    <p:extLst>
      <p:ext uri="{BB962C8B-B14F-4D97-AF65-F5344CB8AC3E}">
        <p14:creationId xmlns:p14="http://schemas.microsoft.com/office/powerpoint/2010/main" val="1314290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8"/>
        <p:cNvGrpSpPr/>
        <p:nvPr/>
      </p:nvGrpSpPr>
      <p:grpSpPr>
        <a:xfrm>
          <a:off x="0" y="0"/>
          <a:ext cx="0" cy="0"/>
          <a:chOff x="0" y="0"/>
          <a:chExt cx="0" cy="0"/>
        </a:xfrm>
      </p:grpSpPr>
      <p:sp>
        <p:nvSpPr>
          <p:cNvPr id="39" name="Google Shape;39;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342900" lvl="0" indent="-257175" algn="l">
              <a:lnSpc>
                <a:spcPct val="90000"/>
              </a:lnSpc>
              <a:spcBef>
                <a:spcPts val="0"/>
              </a:spcBef>
              <a:spcAft>
                <a:spcPts val="0"/>
              </a:spcAft>
              <a:buClr>
                <a:schemeClr val="dk1"/>
              </a:buClr>
              <a:buSzPts val="1800"/>
              <a:buChar char="●"/>
              <a:defRPr/>
            </a:lvl1pPr>
            <a:lvl2pPr marL="685800" lvl="1" indent="-238125" algn="l">
              <a:lnSpc>
                <a:spcPct val="90000"/>
              </a:lnSpc>
              <a:spcBef>
                <a:spcPts val="1600"/>
              </a:spcBef>
              <a:spcAft>
                <a:spcPts val="0"/>
              </a:spcAft>
              <a:buClr>
                <a:schemeClr val="dk1"/>
              </a:buClr>
              <a:buSzPts val="1400"/>
              <a:buChar char="○"/>
              <a:defRPr/>
            </a:lvl2pPr>
            <a:lvl3pPr marL="1028700" lvl="2" indent="-238125" algn="l">
              <a:lnSpc>
                <a:spcPct val="90000"/>
              </a:lnSpc>
              <a:spcBef>
                <a:spcPts val="1600"/>
              </a:spcBef>
              <a:spcAft>
                <a:spcPts val="0"/>
              </a:spcAft>
              <a:buClr>
                <a:schemeClr val="dk1"/>
              </a:buClr>
              <a:buSzPts val="1400"/>
              <a:buChar char="■"/>
              <a:defRPr/>
            </a:lvl3pPr>
            <a:lvl4pPr marL="1371600" lvl="3" indent="-238125" algn="l">
              <a:lnSpc>
                <a:spcPct val="90000"/>
              </a:lnSpc>
              <a:spcBef>
                <a:spcPts val="1600"/>
              </a:spcBef>
              <a:spcAft>
                <a:spcPts val="0"/>
              </a:spcAft>
              <a:buClr>
                <a:schemeClr val="dk1"/>
              </a:buClr>
              <a:buSzPts val="1400"/>
              <a:buChar char="●"/>
              <a:defRPr/>
            </a:lvl4pPr>
            <a:lvl5pPr marL="1714500" lvl="4" indent="-238125" algn="l">
              <a:lnSpc>
                <a:spcPct val="90000"/>
              </a:lnSpc>
              <a:spcBef>
                <a:spcPts val="1600"/>
              </a:spcBef>
              <a:spcAft>
                <a:spcPts val="0"/>
              </a:spcAft>
              <a:buClr>
                <a:schemeClr val="dk1"/>
              </a:buClr>
              <a:buSzPts val="1400"/>
              <a:buChar char="○"/>
              <a:defRPr/>
            </a:lvl5pPr>
            <a:lvl6pPr marL="2057400" lvl="5" indent="-238125" algn="l">
              <a:lnSpc>
                <a:spcPct val="90000"/>
              </a:lnSpc>
              <a:spcBef>
                <a:spcPts val="1600"/>
              </a:spcBef>
              <a:spcAft>
                <a:spcPts val="0"/>
              </a:spcAft>
              <a:buClr>
                <a:schemeClr val="dk1"/>
              </a:buClr>
              <a:buSzPts val="1400"/>
              <a:buChar char="■"/>
              <a:defRPr/>
            </a:lvl6pPr>
            <a:lvl7pPr marL="2400300" lvl="6" indent="-238125" algn="l">
              <a:lnSpc>
                <a:spcPct val="90000"/>
              </a:lnSpc>
              <a:spcBef>
                <a:spcPts val="1600"/>
              </a:spcBef>
              <a:spcAft>
                <a:spcPts val="0"/>
              </a:spcAft>
              <a:buClr>
                <a:schemeClr val="dk1"/>
              </a:buClr>
              <a:buSzPts val="1400"/>
              <a:buChar char="●"/>
              <a:defRPr/>
            </a:lvl7pPr>
            <a:lvl8pPr marL="2743200" lvl="7" indent="-238125" algn="l">
              <a:lnSpc>
                <a:spcPct val="90000"/>
              </a:lnSpc>
              <a:spcBef>
                <a:spcPts val="1600"/>
              </a:spcBef>
              <a:spcAft>
                <a:spcPts val="0"/>
              </a:spcAft>
              <a:buClr>
                <a:schemeClr val="dk1"/>
              </a:buClr>
              <a:buSzPts val="1400"/>
              <a:buChar char="○"/>
              <a:defRPr/>
            </a:lvl8pPr>
            <a:lvl9pPr marL="3086100" lvl="8" indent="-238125" algn="l">
              <a:lnSpc>
                <a:spcPct val="90000"/>
              </a:lnSpc>
              <a:spcBef>
                <a:spcPts val="1600"/>
              </a:spcBef>
              <a:spcAft>
                <a:spcPts val="1600"/>
              </a:spcAft>
              <a:buClr>
                <a:schemeClr val="dk1"/>
              </a:buClr>
              <a:buSzPts val="1400"/>
              <a:buChar char="■"/>
              <a:defRPr/>
            </a:lvl9pPr>
          </a:lstStyle>
          <a:p>
            <a:endParaRPr/>
          </a:p>
        </p:txBody>
      </p:sp>
      <p:sp>
        <p:nvSpPr>
          <p:cNvPr id="41" name="Google Shape;4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900">
                <a:solidFill>
                  <a:srgbClr val="888888"/>
                </a:solidFill>
                <a:latin typeface="Calibri"/>
                <a:ea typeface="Calibri"/>
                <a:cs typeface="Calibri"/>
                <a:sym typeface="Calibri"/>
              </a:defRPr>
            </a:lvl1pPr>
            <a:lvl2pPr marL="0" lvl="1" indent="0" algn="r">
              <a:buClr>
                <a:srgbClr val="888888"/>
              </a:buClr>
              <a:buSzPts val="1200"/>
              <a:buFont typeface="Calibri"/>
              <a:buNone/>
              <a:defRPr sz="900">
                <a:solidFill>
                  <a:srgbClr val="888888"/>
                </a:solidFill>
                <a:latin typeface="Calibri"/>
                <a:ea typeface="Calibri"/>
                <a:cs typeface="Calibri"/>
                <a:sym typeface="Calibri"/>
              </a:defRPr>
            </a:lvl2pPr>
            <a:lvl3pPr marL="0" lvl="2" indent="0" algn="r">
              <a:buClr>
                <a:srgbClr val="888888"/>
              </a:buClr>
              <a:buSzPts val="1200"/>
              <a:buFont typeface="Calibri"/>
              <a:buNone/>
              <a:defRPr sz="900">
                <a:solidFill>
                  <a:srgbClr val="888888"/>
                </a:solidFill>
                <a:latin typeface="Calibri"/>
                <a:ea typeface="Calibri"/>
                <a:cs typeface="Calibri"/>
                <a:sym typeface="Calibri"/>
              </a:defRPr>
            </a:lvl3pPr>
            <a:lvl4pPr marL="0" lvl="3" indent="0" algn="r">
              <a:buClr>
                <a:srgbClr val="888888"/>
              </a:buClr>
              <a:buSzPts val="1200"/>
              <a:buFont typeface="Calibri"/>
              <a:buNone/>
              <a:defRPr sz="900">
                <a:solidFill>
                  <a:srgbClr val="888888"/>
                </a:solidFill>
                <a:latin typeface="Calibri"/>
                <a:ea typeface="Calibri"/>
                <a:cs typeface="Calibri"/>
                <a:sym typeface="Calibri"/>
              </a:defRPr>
            </a:lvl4pPr>
            <a:lvl5pPr marL="0" lvl="4" indent="0" algn="r">
              <a:buClr>
                <a:srgbClr val="888888"/>
              </a:buClr>
              <a:buSzPts val="1200"/>
              <a:buFont typeface="Calibri"/>
              <a:buNone/>
              <a:defRPr sz="900">
                <a:solidFill>
                  <a:srgbClr val="888888"/>
                </a:solidFill>
                <a:latin typeface="Calibri"/>
                <a:ea typeface="Calibri"/>
                <a:cs typeface="Calibri"/>
                <a:sym typeface="Calibri"/>
              </a:defRPr>
            </a:lvl5pPr>
            <a:lvl6pPr marL="0" lvl="5" indent="0" algn="r">
              <a:buClr>
                <a:srgbClr val="888888"/>
              </a:buClr>
              <a:buSzPts val="1200"/>
              <a:buFont typeface="Calibri"/>
              <a:buNone/>
              <a:defRPr sz="900">
                <a:solidFill>
                  <a:srgbClr val="888888"/>
                </a:solidFill>
                <a:latin typeface="Calibri"/>
                <a:ea typeface="Calibri"/>
                <a:cs typeface="Calibri"/>
                <a:sym typeface="Calibri"/>
              </a:defRPr>
            </a:lvl6pPr>
            <a:lvl7pPr marL="0" lvl="6" indent="0" algn="r">
              <a:buClr>
                <a:srgbClr val="888888"/>
              </a:buClr>
              <a:buSzPts val="1200"/>
              <a:buFont typeface="Calibri"/>
              <a:buNone/>
              <a:defRPr sz="900">
                <a:solidFill>
                  <a:srgbClr val="888888"/>
                </a:solidFill>
                <a:latin typeface="Calibri"/>
                <a:ea typeface="Calibri"/>
                <a:cs typeface="Calibri"/>
                <a:sym typeface="Calibri"/>
              </a:defRPr>
            </a:lvl7pPr>
            <a:lvl8pPr marL="0" lvl="7" indent="0" algn="r">
              <a:buClr>
                <a:srgbClr val="888888"/>
              </a:buClr>
              <a:buSzPts val="1200"/>
              <a:buFont typeface="Calibri"/>
              <a:buNone/>
              <a:defRPr sz="900">
                <a:solidFill>
                  <a:srgbClr val="888888"/>
                </a:solidFill>
                <a:latin typeface="Calibri"/>
                <a:ea typeface="Calibri"/>
                <a:cs typeface="Calibri"/>
                <a:sym typeface="Calibri"/>
              </a:defRPr>
            </a:lvl8pPr>
            <a:lvl9pPr marL="0" lvl="8" indent="0" algn="r">
              <a:buClr>
                <a:srgbClr val="888888"/>
              </a:buClr>
              <a:buSzPts val="1200"/>
              <a:buFont typeface="Calibri"/>
              <a:buNone/>
              <a:defRPr sz="900">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886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omments" Target="../comments/commen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omments" Target="../comments/comment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omments" Target="../comments/commen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comments" Target="../comments/commen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2.png"/><Relationship Id="rId3" Type="http://schemas.openxmlformats.org/officeDocument/2006/relationships/image" Target="../media/image21.png"/><Relationship Id="rId21"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9.xml"/><Relationship Id="rId16" Type="http://schemas.openxmlformats.org/officeDocument/2006/relationships/image" Target="../media/image14.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7.png"/><Relationship Id="rId5" Type="http://schemas.openxmlformats.org/officeDocument/2006/relationships/image" Target="../media/image23.png"/><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8.png"/><Relationship Id="rId14" Type="http://schemas.openxmlformats.org/officeDocument/2006/relationships/image" Target="../media/image16.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242" y="0"/>
            <a:ext cx="9133513" cy="51434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23"/>
        <p:cNvGrpSpPr/>
        <p:nvPr/>
      </p:nvGrpSpPr>
      <p:grpSpPr>
        <a:xfrm>
          <a:off x="0" y="0"/>
          <a:ext cx="0" cy="0"/>
          <a:chOff x="0" y="0"/>
          <a:chExt cx="0" cy="0"/>
        </a:xfrm>
      </p:grpSpPr>
      <p:sp>
        <p:nvSpPr>
          <p:cNvPr id="124" name="Google Shape;124;p21"/>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25" name="Google Shape;125;p21"/>
          <p:cNvSpPr txBox="1"/>
          <p:nvPr/>
        </p:nvSpPr>
        <p:spPr>
          <a:xfrm>
            <a:off x="1266925"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Do activity </a:t>
            </a:r>
            <a:r>
              <a:rPr lang="en" sz="3400" b="1" dirty="0" smtClean="0">
                <a:solidFill>
                  <a:srgbClr val="5ED625"/>
                </a:solidFill>
                <a:latin typeface="Amaranth"/>
                <a:ea typeface="Amaranth"/>
                <a:cs typeface="Amaranth"/>
                <a:sym typeface="Amaranth"/>
              </a:rPr>
              <a:t>1 </a:t>
            </a:r>
            <a:r>
              <a:rPr lang="en" sz="3400" b="1" dirty="0">
                <a:solidFill>
                  <a:srgbClr val="5ED625"/>
                </a:solidFill>
                <a:latin typeface="Amaranth"/>
                <a:ea typeface="Amaranth"/>
                <a:cs typeface="Amaranth"/>
                <a:sym typeface="Amaranth"/>
              </a:rPr>
              <a:t>on your worksheet</a:t>
            </a:r>
            <a:endParaRPr sz="3400" b="1" dirty="0">
              <a:solidFill>
                <a:srgbClr val="5ED625"/>
              </a:solidFill>
              <a:latin typeface="Amaranth"/>
              <a:ea typeface="Amaranth"/>
              <a:cs typeface="Amaranth"/>
              <a:sym typeface="Amaranth"/>
            </a:endParaRPr>
          </a:p>
        </p:txBody>
      </p:sp>
      <p:pic>
        <p:nvPicPr>
          <p:cNvPr id="126" name="Google Shape;126;p21"/>
          <p:cNvPicPr preferRelativeResize="0"/>
          <p:nvPr/>
        </p:nvPicPr>
        <p:blipFill rotWithShape="1">
          <a:blip r:embed="rId3">
            <a:alphaModFix/>
          </a:blip>
          <a:srcRect l="31010" t="26836" r="31274" b="34219"/>
          <a:stretch/>
        </p:blipFill>
        <p:spPr>
          <a:xfrm>
            <a:off x="3129749" y="1465988"/>
            <a:ext cx="2141775" cy="2211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30"/>
        <p:cNvGrpSpPr/>
        <p:nvPr/>
      </p:nvGrpSpPr>
      <p:grpSpPr>
        <a:xfrm>
          <a:off x="0" y="0"/>
          <a:ext cx="0" cy="0"/>
          <a:chOff x="0" y="0"/>
          <a:chExt cx="0" cy="0"/>
        </a:xfrm>
      </p:grpSpPr>
      <p:sp>
        <p:nvSpPr>
          <p:cNvPr id="131" name="Google Shape;131;p22"/>
          <p:cNvSpPr txBox="1"/>
          <p:nvPr/>
        </p:nvSpPr>
        <p:spPr>
          <a:xfrm>
            <a:off x="1343125" y="6256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5ED625"/>
                </a:solidFill>
                <a:latin typeface="Amaranth"/>
                <a:ea typeface="Amaranth"/>
                <a:cs typeface="Amaranth"/>
                <a:sym typeface="Amaranth"/>
              </a:rPr>
              <a:t>What do we need to </a:t>
            </a:r>
            <a:br>
              <a:rPr lang="en" sz="3400">
                <a:solidFill>
                  <a:srgbClr val="5ED625"/>
                </a:solidFill>
                <a:latin typeface="Amaranth"/>
                <a:ea typeface="Amaranth"/>
                <a:cs typeface="Amaranth"/>
                <a:sym typeface="Amaranth"/>
              </a:rPr>
            </a:br>
            <a:r>
              <a:rPr lang="en" sz="3400">
                <a:solidFill>
                  <a:srgbClr val="5ED625"/>
                </a:solidFill>
                <a:latin typeface="Amaranth"/>
                <a:ea typeface="Amaranth"/>
                <a:cs typeface="Amaranth"/>
                <a:sym typeface="Amaranth"/>
              </a:rPr>
              <a:t>be careful about online?</a:t>
            </a:r>
            <a:endParaRPr sz="3400">
              <a:solidFill>
                <a:srgbClr val="5ED625"/>
              </a:solidFill>
              <a:latin typeface="Amaranth"/>
              <a:ea typeface="Amaranth"/>
              <a:cs typeface="Amaranth"/>
              <a:sym typeface="Amaranth"/>
            </a:endParaRPr>
          </a:p>
        </p:txBody>
      </p:sp>
      <p:grpSp>
        <p:nvGrpSpPr>
          <p:cNvPr id="4" name="Group 3"/>
          <p:cNvGrpSpPr/>
          <p:nvPr/>
        </p:nvGrpSpPr>
        <p:grpSpPr>
          <a:xfrm>
            <a:off x="1470587" y="2630447"/>
            <a:ext cx="6437568" cy="1948478"/>
            <a:chOff x="1470587" y="2630447"/>
            <a:chExt cx="6437568" cy="1948478"/>
          </a:xfrm>
        </p:grpSpPr>
        <p:pic>
          <p:nvPicPr>
            <p:cNvPr id="132" name="Google Shape;132;p22"/>
            <p:cNvPicPr preferRelativeResize="0"/>
            <p:nvPr/>
          </p:nvPicPr>
          <p:blipFill>
            <a:blip r:embed="rId3">
              <a:alphaModFix/>
            </a:blip>
            <a:stretch>
              <a:fillRect/>
            </a:stretch>
          </p:blipFill>
          <p:spPr>
            <a:xfrm>
              <a:off x="6036025" y="2630447"/>
              <a:ext cx="1872130" cy="1858000"/>
            </a:xfrm>
            <a:prstGeom prst="rect">
              <a:avLst/>
            </a:prstGeom>
            <a:noFill/>
            <a:ln>
              <a:noFill/>
            </a:ln>
          </p:spPr>
        </p:pic>
        <p:grpSp>
          <p:nvGrpSpPr>
            <p:cNvPr id="3" name="Group 2"/>
            <p:cNvGrpSpPr/>
            <p:nvPr/>
          </p:nvGrpSpPr>
          <p:grpSpPr>
            <a:xfrm>
              <a:off x="1470587" y="2630450"/>
              <a:ext cx="3592638" cy="1948475"/>
              <a:chOff x="1470587" y="2630450"/>
              <a:chExt cx="3592638" cy="1948475"/>
            </a:xfrm>
          </p:grpSpPr>
          <p:pic>
            <p:nvPicPr>
              <p:cNvPr id="133" name="Google Shape;133;p22"/>
              <p:cNvPicPr preferRelativeResize="0"/>
              <p:nvPr/>
            </p:nvPicPr>
            <p:blipFill>
              <a:blip r:embed="rId4">
                <a:alphaModFix/>
              </a:blip>
              <a:stretch>
                <a:fillRect/>
              </a:stretch>
            </p:blipFill>
            <p:spPr>
              <a:xfrm>
                <a:off x="3819525" y="2630450"/>
                <a:ext cx="1243700" cy="1948475"/>
              </a:xfrm>
              <a:prstGeom prst="rect">
                <a:avLst/>
              </a:prstGeom>
              <a:noFill/>
              <a:ln>
                <a:noFill/>
              </a:ln>
            </p:spPr>
          </p:pic>
          <p:pic>
            <p:nvPicPr>
              <p:cNvPr id="134" name="Google Shape;134;p22"/>
              <p:cNvPicPr preferRelativeResize="0"/>
              <p:nvPr/>
            </p:nvPicPr>
            <p:blipFill>
              <a:blip r:embed="rId5">
                <a:alphaModFix/>
              </a:blip>
              <a:stretch>
                <a:fillRect/>
              </a:stretch>
            </p:blipFill>
            <p:spPr>
              <a:xfrm>
                <a:off x="1470587" y="2799750"/>
                <a:ext cx="1321675" cy="1779175"/>
              </a:xfrm>
              <a:prstGeom prst="rect">
                <a:avLst/>
              </a:prstGeom>
              <a:noFill/>
              <a:ln>
                <a:noFill/>
              </a:ln>
            </p:spPr>
          </p:pic>
        </p:grpSp>
      </p:gr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21" name="Google Shape;321;p45"/>
          <p:cNvSpPr txBox="1"/>
          <p:nvPr/>
        </p:nvSpPr>
        <p:spPr>
          <a:xfrm>
            <a:off x="1266925"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Do activity </a:t>
            </a:r>
            <a:r>
              <a:rPr lang="en" sz="3400" b="1" dirty="0" smtClean="0">
                <a:solidFill>
                  <a:srgbClr val="5ED625"/>
                </a:solidFill>
                <a:latin typeface="Amaranth"/>
                <a:ea typeface="Amaranth"/>
                <a:cs typeface="Amaranth"/>
                <a:sym typeface="Amaranth"/>
              </a:rPr>
              <a:t>2 </a:t>
            </a:r>
            <a:r>
              <a:rPr lang="en" sz="3400" b="1" dirty="0">
                <a:solidFill>
                  <a:srgbClr val="5ED625"/>
                </a:solidFill>
                <a:latin typeface="Amaranth"/>
                <a:ea typeface="Amaranth"/>
                <a:cs typeface="Amaranth"/>
                <a:sym typeface="Amaranth"/>
              </a:rPr>
              <a:t>on your worksheet</a:t>
            </a:r>
            <a:endParaRPr sz="3400" b="1" dirty="0">
              <a:solidFill>
                <a:srgbClr val="5ED625"/>
              </a:solidFill>
              <a:latin typeface="Amaranth"/>
              <a:ea typeface="Amaranth"/>
              <a:cs typeface="Amaranth"/>
              <a:sym typeface="Amaranth"/>
            </a:endParaRPr>
          </a:p>
        </p:txBody>
      </p:sp>
      <p:pic>
        <p:nvPicPr>
          <p:cNvPr id="322" name="Google Shape;322;p45"/>
          <p:cNvPicPr preferRelativeResize="0"/>
          <p:nvPr/>
        </p:nvPicPr>
        <p:blipFill rotWithShape="1">
          <a:blip r:embed="rId3">
            <a:alphaModFix/>
          </a:blip>
          <a:srcRect l="31010" t="26836" r="31274" b="34219"/>
          <a:stretch/>
        </p:blipFill>
        <p:spPr>
          <a:xfrm>
            <a:off x="3129749" y="1465988"/>
            <a:ext cx="2141775" cy="2211525"/>
          </a:xfrm>
          <a:prstGeom prst="rect">
            <a:avLst/>
          </a:prstGeom>
          <a:noFill/>
          <a:ln>
            <a:noFill/>
          </a:ln>
        </p:spPr>
      </p:pic>
    </p:spTree>
    <p:extLst>
      <p:ext uri="{BB962C8B-B14F-4D97-AF65-F5344CB8AC3E}">
        <p14:creationId xmlns:p14="http://schemas.microsoft.com/office/powerpoint/2010/main" val="2866156845"/>
      </p:ext>
    </p:extLst>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45"/>
        <p:cNvGrpSpPr/>
        <p:nvPr/>
      </p:nvGrpSpPr>
      <p:grpSpPr>
        <a:xfrm>
          <a:off x="0" y="0"/>
          <a:ext cx="0" cy="0"/>
          <a:chOff x="0" y="0"/>
          <a:chExt cx="0" cy="0"/>
        </a:xfrm>
      </p:grpSpPr>
      <p:sp>
        <p:nvSpPr>
          <p:cNvPr id="146" name="Google Shape;146;p24"/>
          <p:cNvSpPr txBox="1"/>
          <p:nvPr/>
        </p:nvSpPr>
        <p:spPr>
          <a:xfrm>
            <a:off x="1119155" y="97168"/>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What do we need to </a:t>
            </a:r>
            <a:br>
              <a:rPr lang="en" sz="3400"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be careful about online?</a:t>
            </a:r>
            <a:endParaRPr sz="3400" dirty="0">
              <a:solidFill>
                <a:srgbClr val="5ED625"/>
              </a:solidFill>
              <a:latin typeface="Amaranth"/>
              <a:ea typeface="Amaranth"/>
              <a:cs typeface="Amaranth"/>
              <a:sym typeface="Amaranth"/>
            </a:endParaRPr>
          </a:p>
        </p:txBody>
      </p:sp>
      <p:grpSp>
        <p:nvGrpSpPr>
          <p:cNvPr id="17" name="Group 16"/>
          <p:cNvGrpSpPr/>
          <p:nvPr/>
        </p:nvGrpSpPr>
        <p:grpSpPr>
          <a:xfrm>
            <a:off x="243281" y="1331502"/>
            <a:ext cx="8414157" cy="981351"/>
            <a:chOff x="243281" y="1331502"/>
            <a:chExt cx="8414157" cy="981351"/>
          </a:xfrm>
        </p:grpSpPr>
        <p:grpSp>
          <p:nvGrpSpPr>
            <p:cNvPr id="14" name="Group 13"/>
            <p:cNvGrpSpPr/>
            <p:nvPr/>
          </p:nvGrpSpPr>
          <p:grpSpPr>
            <a:xfrm>
              <a:off x="243281" y="1331502"/>
              <a:ext cx="8414157" cy="981351"/>
              <a:chOff x="243281" y="1331502"/>
              <a:chExt cx="8414157" cy="981351"/>
            </a:xfrm>
          </p:grpSpPr>
          <p:pic>
            <p:nvPicPr>
              <p:cNvPr id="149" name="Google Shape;149;p24"/>
              <p:cNvPicPr preferRelativeResize="0"/>
              <p:nvPr/>
            </p:nvPicPr>
            <p:blipFill>
              <a:blip r:embed="rId3">
                <a:alphaModFix/>
              </a:blip>
              <a:stretch>
                <a:fillRect/>
              </a:stretch>
            </p:blipFill>
            <p:spPr>
              <a:xfrm>
                <a:off x="976893" y="1331502"/>
                <a:ext cx="853163" cy="977817"/>
              </a:xfrm>
              <a:prstGeom prst="rect">
                <a:avLst/>
              </a:prstGeom>
              <a:noFill/>
              <a:ln>
                <a:noFill/>
              </a:ln>
            </p:spPr>
          </p:pic>
          <p:sp>
            <p:nvSpPr>
              <p:cNvPr id="2" name="TextBox 1"/>
              <p:cNvSpPr txBox="1"/>
              <p:nvPr/>
            </p:nvSpPr>
            <p:spPr>
              <a:xfrm>
                <a:off x="243281" y="1601433"/>
                <a:ext cx="682934" cy="707886"/>
              </a:xfrm>
              <a:prstGeom prst="rect">
                <a:avLst/>
              </a:prstGeom>
              <a:noFill/>
            </p:spPr>
            <p:txBody>
              <a:bodyPr wrap="square" rtlCol="0">
                <a:spAutoFit/>
              </a:bodyPr>
              <a:lstStyle/>
              <a:p>
                <a:r>
                  <a:rPr lang="en-GB" sz="4000" dirty="0" smtClean="0"/>
                  <a:t>1. </a:t>
                </a:r>
                <a:endParaRPr lang="en-GB" sz="4000" dirty="0"/>
              </a:p>
            </p:txBody>
          </p:sp>
          <p:sp>
            <p:nvSpPr>
              <p:cNvPr id="5" name="TextBox 4"/>
              <p:cNvSpPr txBox="1"/>
              <p:nvPr/>
            </p:nvSpPr>
            <p:spPr>
              <a:xfrm>
                <a:off x="2466363" y="1389523"/>
                <a:ext cx="6191075" cy="923330"/>
              </a:xfrm>
              <a:prstGeom prst="rect">
                <a:avLst/>
              </a:prstGeom>
              <a:noFill/>
            </p:spPr>
            <p:txBody>
              <a:bodyPr wrap="square" rtlCol="0">
                <a:spAutoFit/>
              </a:bodyPr>
              <a:lstStyle/>
              <a:p>
                <a:r>
                  <a:rPr lang="en-GB" sz="1800" dirty="0" smtClean="0"/>
                  <a:t>A) You need to be careful about your personal information online and not share it with others online. Your passwords need to be very strong. </a:t>
                </a:r>
                <a:endParaRPr lang="en-GB" sz="1800" dirty="0"/>
              </a:p>
            </p:txBody>
          </p:sp>
        </p:grpSp>
        <p:cxnSp>
          <p:nvCxnSpPr>
            <p:cNvPr id="7" name="Straight Arrow Connector 6"/>
            <p:cNvCxnSpPr/>
            <p:nvPr/>
          </p:nvCxnSpPr>
          <p:spPr>
            <a:xfrm>
              <a:off x="1951633" y="1955376"/>
              <a:ext cx="514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43281" y="2454356"/>
            <a:ext cx="8347044" cy="1078152"/>
            <a:chOff x="243281" y="2454356"/>
            <a:chExt cx="8347044" cy="1078152"/>
          </a:xfrm>
        </p:grpSpPr>
        <p:pic>
          <p:nvPicPr>
            <p:cNvPr id="148" name="Google Shape;148;p24"/>
            <p:cNvPicPr preferRelativeResize="0"/>
            <p:nvPr/>
          </p:nvPicPr>
          <p:blipFill>
            <a:blip r:embed="rId4">
              <a:alphaModFix/>
            </a:blip>
            <a:stretch>
              <a:fillRect/>
            </a:stretch>
          </p:blipFill>
          <p:spPr>
            <a:xfrm>
              <a:off x="879182" y="2454356"/>
              <a:ext cx="886699" cy="1078152"/>
            </a:xfrm>
            <a:prstGeom prst="rect">
              <a:avLst/>
            </a:prstGeom>
            <a:noFill/>
            <a:ln>
              <a:noFill/>
            </a:ln>
          </p:spPr>
        </p:pic>
        <p:sp>
          <p:nvSpPr>
            <p:cNvPr id="3" name="TextBox 2"/>
            <p:cNvSpPr txBox="1"/>
            <p:nvPr/>
          </p:nvSpPr>
          <p:spPr>
            <a:xfrm>
              <a:off x="243281" y="2692857"/>
              <a:ext cx="604007" cy="646331"/>
            </a:xfrm>
            <a:prstGeom prst="rect">
              <a:avLst/>
            </a:prstGeom>
            <a:noFill/>
          </p:spPr>
          <p:txBody>
            <a:bodyPr wrap="square" rtlCol="0">
              <a:spAutoFit/>
            </a:bodyPr>
            <a:lstStyle/>
            <a:p>
              <a:r>
                <a:rPr lang="en-GB" sz="3600" dirty="0" smtClean="0"/>
                <a:t>2. </a:t>
              </a:r>
              <a:endParaRPr lang="en-GB" sz="3600" dirty="0"/>
            </a:p>
          </p:txBody>
        </p:sp>
        <p:sp>
          <p:nvSpPr>
            <p:cNvPr id="10" name="TextBox 9"/>
            <p:cNvSpPr txBox="1"/>
            <p:nvPr/>
          </p:nvSpPr>
          <p:spPr>
            <a:xfrm>
              <a:off x="2399250" y="2670266"/>
              <a:ext cx="6191075" cy="646331"/>
            </a:xfrm>
            <a:prstGeom prst="rect">
              <a:avLst/>
            </a:prstGeom>
            <a:noFill/>
          </p:spPr>
          <p:txBody>
            <a:bodyPr wrap="square" rtlCol="0">
              <a:spAutoFit/>
            </a:bodyPr>
            <a:lstStyle/>
            <a:p>
              <a:r>
                <a:rPr lang="en-GB" sz="1800" dirty="0"/>
                <a:t>C</a:t>
              </a:r>
              <a:r>
                <a:rPr lang="en-GB" sz="1800" dirty="0" smtClean="0"/>
                <a:t>) Scammers/hackers are people who are not who they say they are. </a:t>
              </a:r>
              <a:endParaRPr lang="en-GB" sz="1800" dirty="0"/>
            </a:p>
          </p:txBody>
        </p:sp>
        <p:cxnSp>
          <p:nvCxnSpPr>
            <p:cNvPr id="9" name="Straight Arrow Connector 8"/>
            <p:cNvCxnSpPr/>
            <p:nvPr/>
          </p:nvCxnSpPr>
          <p:spPr>
            <a:xfrm flipV="1">
              <a:off x="1830056" y="2869035"/>
              <a:ext cx="569194" cy="251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46340" y="3565887"/>
            <a:ext cx="8443985" cy="1477328"/>
            <a:chOff x="146340" y="3565887"/>
            <a:chExt cx="8443985" cy="1477328"/>
          </a:xfrm>
        </p:grpSpPr>
        <p:pic>
          <p:nvPicPr>
            <p:cNvPr id="147" name="Google Shape;147;p24"/>
            <p:cNvPicPr preferRelativeResize="0"/>
            <p:nvPr/>
          </p:nvPicPr>
          <p:blipFill>
            <a:blip r:embed="rId5">
              <a:alphaModFix/>
            </a:blip>
            <a:stretch>
              <a:fillRect/>
            </a:stretch>
          </p:blipFill>
          <p:spPr>
            <a:xfrm>
              <a:off x="879182" y="3757936"/>
              <a:ext cx="968783" cy="998458"/>
            </a:xfrm>
            <a:prstGeom prst="rect">
              <a:avLst/>
            </a:prstGeom>
            <a:noFill/>
            <a:ln>
              <a:noFill/>
            </a:ln>
          </p:spPr>
        </p:pic>
        <p:sp>
          <p:nvSpPr>
            <p:cNvPr id="4" name="TextBox 3"/>
            <p:cNvSpPr txBox="1"/>
            <p:nvPr/>
          </p:nvSpPr>
          <p:spPr>
            <a:xfrm>
              <a:off x="146340" y="3964777"/>
              <a:ext cx="629174" cy="584775"/>
            </a:xfrm>
            <a:prstGeom prst="rect">
              <a:avLst/>
            </a:prstGeom>
            <a:noFill/>
          </p:spPr>
          <p:txBody>
            <a:bodyPr wrap="square" rtlCol="0">
              <a:spAutoFit/>
            </a:bodyPr>
            <a:lstStyle/>
            <a:p>
              <a:r>
                <a:rPr lang="en-GB" sz="3200" dirty="0" smtClean="0"/>
                <a:t>3. </a:t>
              </a:r>
              <a:endParaRPr lang="en-GB" sz="3200" dirty="0"/>
            </a:p>
          </p:txBody>
        </p:sp>
        <p:sp>
          <p:nvSpPr>
            <p:cNvPr id="11" name="TextBox 10"/>
            <p:cNvSpPr txBox="1"/>
            <p:nvPr/>
          </p:nvSpPr>
          <p:spPr>
            <a:xfrm>
              <a:off x="2399250" y="3565887"/>
              <a:ext cx="6191075" cy="1477328"/>
            </a:xfrm>
            <a:prstGeom prst="rect">
              <a:avLst/>
            </a:prstGeom>
            <a:noFill/>
          </p:spPr>
          <p:txBody>
            <a:bodyPr wrap="square" rtlCol="0">
              <a:spAutoFit/>
            </a:bodyPr>
            <a:lstStyle/>
            <a:p>
              <a:r>
                <a:rPr lang="en-GB" sz="1800" dirty="0"/>
                <a:t>B</a:t>
              </a:r>
              <a:r>
                <a:rPr lang="en-GB" sz="1800" dirty="0" smtClean="0"/>
                <a:t>) Whatever is written online stays there forever, so it is like a permanent marker. You need to be careful when you post a comment/photo or video online as once it is gone on the internet, it isn’t yours anymore and it is very hard to take back.  </a:t>
              </a:r>
              <a:endParaRPr lang="en-GB" sz="1800" dirty="0"/>
            </a:p>
          </p:txBody>
        </p:sp>
        <p:cxnSp>
          <p:nvCxnSpPr>
            <p:cNvPr id="13" name="Straight Arrow Connector 12"/>
            <p:cNvCxnSpPr/>
            <p:nvPr/>
          </p:nvCxnSpPr>
          <p:spPr>
            <a:xfrm>
              <a:off x="1951633" y="4169328"/>
              <a:ext cx="4476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53"/>
        <p:cNvGrpSpPr/>
        <p:nvPr/>
      </p:nvGrpSpPr>
      <p:grpSpPr>
        <a:xfrm>
          <a:off x="0" y="0"/>
          <a:ext cx="0" cy="0"/>
          <a:chOff x="0" y="0"/>
          <a:chExt cx="0" cy="0"/>
        </a:xfrm>
      </p:grpSpPr>
      <p:pic>
        <p:nvPicPr>
          <p:cNvPr id="154" name="Google Shape;154;p25"/>
          <p:cNvPicPr preferRelativeResize="0"/>
          <p:nvPr/>
        </p:nvPicPr>
        <p:blipFill>
          <a:blip r:embed="rId3">
            <a:alphaModFix/>
          </a:blip>
          <a:stretch>
            <a:fillRect/>
          </a:stretch>
        </p:blipFill>
        <p:spPr>
          <a:xfrm>
            <a:off x="2230149" y="-65175"/>
            <a:ext cx="4653782" cy="4838701"/>
          </a:xfrm>
          <a:prstGeom prst="rect">
            <a:avLst/>
          </a:prstGeom>
          <a:noFill/>
          <a:ln>
            <a:noFill/>
          </a:ln>
        </p:spPr>
      </p:pic>
      <p:pic>
        <p:nvPicPr>
          <p:cNvPr id="155" name="Google Shape;155;p25"/>
          <p:cNvPicPr preferRelativeResize="0"/>
          <p:nvPr/>
        </p:nvPicPr>
        <p:blipFill>
          <a:blip r:embed="rId4">
            <a:alphaModFix/>
          </a:blip>
          <a:stretch>
            <a:fillRect/>
          </a:stretch>
        </p:blipFill>
        <p:spPr>
          <a:xfrm>
            <a:off x="838200" y="785600"/>
            <a:ext cx="2786325" cy="3976900"/>
          </a:xfrm>
          <a:prstGeom prst="rect">
            <a:avLst/>
          </a:prstGeom>
          <a:noFill/>
          <a:ln>
            <a:noFill/>
          </a:ln>
        </p:spPr>
      </p:pic>
      <p:pic>
        <p:nvPicPr>
          <p:cNvPr id="156" name="Google Shape;156;p25"/>
          <p:cNvPicPr preferRelativeResize="0"/>
          <p:nvPr/>
        </p:nvPicPr>
        <p:blipFill>
          <a:blip r:embed="rId5">
            <a:alphaModFix/>
          </a:blip>
          <a:stretch>
            <a:fillRect/>
          </a:stretch>
        </p:blipFill>
        <p:spPr>
          <a:xfrm>
            <a:off x="7082012" y="2724150"/>
            <a:ext cx="1321675" cy="177917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60"/>
        <p:cNvGrpSpPr/>
        <p:nvPr/>
      </p:nvGrpSpPr>
      <p:grpSpPr>
        <a:xfrm>
          <a:off x="0" y="0"/>
          <a:ext cx="0" cy="0"/>
          <a:chOff x="0" y="0"/>
          <a:chExt cx="0" cy="0"/>
        </a:xfrm>
      </p:grpSpPr>
      <p:sp>
        <p:nvSpPr>
          <p:cNvPr id="161" name="Google Shape;161;p26"/>
          <p:cNvSpPr txBox="1"/>
          <p:nvPr/>
        </p:nvSpPr>
        <p:spPr>
          <a:xfrm>
            <a:off x="1266925" y="4732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What do people</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dirty="0">
                <a:solidFill>
                  <a:srgbClr val="5ED625"/>
                </a:solidFill>
                <a:latin typeface="Amaranth"/>
                <a:ea typeface="Amaranth"/>
                <a:cs typeface="Amaranth"/>
                <a:sym typeface="Amaranth"/>
              </a:rPr>
              <a:t>normally</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dirty="0">
                <a:solidFill>
                  <a:srgbClr val="5ED625"/>
                </a:solidFill>
                <a:latin typeface="Amaranth"/>
                <a:ea typeface="Amaranth"/>
                <a:cs typeface="Amaranth"/>
                <a:sym typeface="Amaranth"/>
              </a:rPr>
              <a:t>share online?</a:t>
            </a:r>
            <a:endParaRPr sz="3400" dirty="0">
              <a:solidFill>
                <a:srgbClr val="5ED625"/>
              </a:solidFill>
              <a:latin typeface="Amaranth"/>
              <a:ea typeface="Amaranth"/>
              <a:cs typeface="Amaranth"/>
              <a:sym typeface="Amaranth"/>
            </a:endParaRPr>
          </a:p>
        </p:txBody>
      </p:sp>
      <p:pic>
        <p:nvPicPr>
          <p:cNvPr id="162" name="Google Shape;162;p26"/>
          <p:cNvPicPr preferRelativeResize="0"/>
          <p:nvPr/>
        </p:nvPicPr>
        <p:blipFill>
          <a:blip r:embed="rId3">
            <a:alphaModFix/>
          </a:blip>
          <a:stretch>
            <a:fillRect/>
          </a:stretch>
        </p:blipFill>
        <p:spPr>
          <a:xfrm>
            <a:off x="177100" y="123900"/>
            <a:ext cx="1873751" cy="2763074"/>
          </a:xfrm>
          <a:prstGeom prst="rect">
            <a:avLst/>
          </a:prstGeom>
          <a:noFill/>
          <a:ln>
            <a:noFill/>
          </a:ln>
        </p:spPr>
      </p:pic>
      <p:pic>
        <p:nvPicPr>
          <p:cNvPr id="163" name="Google Shape;163;p26"/>
          <p:cNvPicPr preferRelativeResize="0"/>
          <p:nvPr/>
        </p:nvPicPr>
        <p:blipFill>
          <a:blip r:embed="rId4">
            <a:alphaModFix/>
          </a:blip>
          <a:stretch>
            <a:fillRect/>
          </a:stretch>
        </p:blipFill>
        <p:spPr>
          <a:xfrm>
            <a:off x="304800" y="2509000"/>
            <a:ext cx="2278225" cy="2482100"/>
          </a:xfrm>
          <a:prstGeom prst="rect">
            <a:avLst/>
          </a:prstGeom>
          <a:noFill/>
          <a:ln>
            <a:noFill/>
          </a:ln>
        </p:spPr>
      </p:pic>
      <p:pic>
        <p:nvPicPr>
          <p:cNvPr id="164" name="Google Shape;164;p26"/>
          <p:cNvPicPr preferRelativeResize="0"/>
          <p:nvPr/>
        </p:nvPicPr>
        <p:blipFill>
          <a:blip r:embed="rId5">
            <a:alphaModFix/>
          </a:blip>
          <a:stretch>
            <a:fillRect/>
          </a:stretch>
        </p:blipFill>
        <p:spPr>
          <a:xfrm>
            <a:off x="2679950" y="2582175"/>
            <a:ext cx="1737600" cy="2104125"/>
          </a:xfrm>
          <a:prstGeom prst="rect">
            <a:avLst/>
          </a:prstGeom>
          <a:noFill/>
          <a:ln>
            <a:noFill/>
          </a:ln>
        </p:spPr>
      </p:pic>
      <p:pic>
        <p:nvPicPr>
          <p:cNvPr id="165" name="Google Shape;165;p26"/>
          <p:cNvPicPr preferRelativeResize="0"/>
          <p:nvPr/>
        </p:nvPicPr>
        <p:blipFill>
          <a:blip r:embed="rId6">
            <a:alphaModFix/>
          </a:blip>
          <a:stretch>
            <a:fillRect/>
          </a:stretch>
        </p:blipFill>
        <p:spPr>
          <a:xfrm>
            <a:off x="4569950" y="2336199"/>
            <a:ext cx="2013368" cy="2197700"/>
          </a:xfrm>
          <a:prstGeom prst="rect">
            <a:avLst/>
          </a:prstGeom>
          <a:noFill/>
          <a:ln>
            <a:noFill/>
          </a:ln>
        </p:spPr>
      </p:pic>
      <p:pic>
        <p:nvPicPr>
          <p:cNvPr id="166" name="Google Shape;166;p26"/>
          <p:cNvPicPr preferRelativeResize="0"/>
          <p:nvPr/>
        </p:nvPicPr>
        <p:blipFill>
          <a:blip r:embed="rId7">
            <a:alphaModFix/>
          </a:blip>
          <a:stretch>
            <a:fillRect/>
          </a:stretch>
        </p:blipFill>
        <p:spPr>
          <a:xfrm>
            <a:off x="7100950" y="75575"/>
            <a:ext cx="1873750" cy="3137452"/>
          </a:xfrm>
          <a:prstGeom prst="rect">
            <a:avLst/>
          </a:prstGeom>
          <a:noFill/>
          <a:ln>
            <a:noFill/>
          </a:ln>
        </p:spPr>
      </p:pic>
      <p:pic>
        <p:nvPicPr>
          <p:cNvPr id="167" name="Google Shape;167;p26"/>
          <p:cNvPicPr preferRelativeResize="0"/>
          <p:nvPr/>
        </p:nvPicPr>
        <p:blipFill>
          <a:blip r:embed="rId8">
            <a:alphaModFix/>
          </a:blip>
          <a:stretch>
            <a:fillRect/>
          </a:stretch>
        </p:blipFill>
        <p:spPr>
          <a:xfrm>
            <a:off x="6687850" y="2582175"/>
            <a:ext cx="2202701" cy="2445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5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6"/>
                                        </p:tgtEl>
                                        <p:attrNameLst>
                                          <p:attrName>style.visibility</p:attrName>
                                        </p:attrNameLst>
                                      </p:cBhvr>
                                      <p:to>
                                        <p:strVal val="visible"/>
                                      </p:to>
                                    </p:set>
                                    <p:animEffect transition="in" filter="fade">
                                      <p:cBhvr>
                                        <p:cTn id="10" dur="500"/>
                                        <p:tgtEl>
                                          <p:spTgt spid="16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3"/>
                                        </p:tgtEl>
                                        <p:attrNameLst>
                                          <p:attrName>style.visibility</p:attrName>
                                        </p:attrNameLst>
                                      </p:cBhvr>
                                      <p:to>
                                        <p:strVal val="visible"/>
                                      </p:to>
                                    </p:set>
                                    <p:animEffect transition="in" filter="fade">
                                      <p:cBhvr>
                                        <p:cTn id="14" dur="500"/>
                                        <p:tgtEl>
                                          <p:spTgt spid="163"/>
                                        </p:tgtEl>
                                      </p:cBhvr>
                                    </p:animEffect>
                                  </p:childTnLst>
                                </p:cTn>
                              </p:par>
                              <p:par>
                                <p:cTn id="15" presetID="10" presetClass="entr" presetSubtype="0" fill="hold" nodeType="with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fade">
                                      <p:cBhvr>
                                        <p:cTn id="17" dur="500"/>
                                        <p:tgtEl>
                                          <p:spTgt spid="16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fade">
                                      <p:cBhvr>
                                        <p:cTn id="21" dur="500"/>
                                        <p:tgtEl>
                                          <p:spTgt spid="164"/>
                                        </p:tgtEl>
                                      </p:cBhvr>
                                    </p:animEffect>
                                  </p:childTnLst>
                                </p:cTn>
                              </p:par>
                              <p:par>
                                <p:cTn id="22" presetID="10" presetClass="entr" presetSubtype="0" fill="hold" nodeType="withEffect">
                                  <p:stCondLst>
                                    <p:cond delay="0"/>
                                  </p:stCondLst>
                                  <p:childTnLst>
                                    <p:set>
                                      <p:cBhvr>
                                        <p:cTn id="23" dur="1" fill="hold">
                                          <p:stCondLst>
                                            <p:cond delay="0"/>
                                          </p:stCondLst>
                                        </p:cTn>
                                        <p:tgtEl>
                                          <p:spTgt spid="165"/>
                                        </p:tgtEl>
                                        <p:attrNameLst>
                                          <p:attrName>style.visibility</p:attrName>
                                        </p:attrNameLst>
                                      </p:cBhvr>
                                      <p:to>
                                        <p:strVal val="visible"/>
                                      </p:to>
                                    </p:set>
                                    <p:animEffect transition="in" filter="fade">
                                      <p:cBhvr>
                                        <p:cTn id="24"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71"/>
        <p:cNvGrpSpPr/>
        <p:nvPr/>
      </p:nvGrpSpPr>
      <p:grpSpPr>
        <a:xfrm>
          <a:off x="0" y="0"/>
          <a:ext cx="0" cy="0"/>
          <a:chOff x="0" y="0"/>
          <a:chExt cx="0" cy="0"/>
        </a:xfrm>
      </p:grpSpPr>
      <p:sp>
        <p:nvSpPr>
          <p:cNvPr id="172" name="Google Shape;172;p27"/>
          <p:cNvSpPr txBox="1"/>
          <p:nvPr/>
        </p:nvSpPr>
        <p:spPr>
          <a:xfrm>
            <a:off x="1266925" y="16162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What information should</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dirty="0">
                <a:solidFill>
                  <a:srgbClr val="5ED625"/>
                </a:solidFill>
                <a:latin typeface="Amaranth"/>
                <a:ea typeface="Amaranth"/>
                <a:cs typeface="Amaranth"/>
                <a:sym typeface="Amaranth"/>
              </a:rPr>
              <a:t>we </a:t>
            </a:r>
            <a:r>
              <a:rPr lang="en" sz="3400" u="sng" dirty="0">
                <a:solidFill>
                  <a:srgbClr val="5ED625"/>
                </a:solidFill>
                <a:latin typeface="Amaranth"/>
                <a:ea typeface="Amaranth"/>
                <a:cs typeface="Amaranth"/>
                <a:sym typeface="Amaranth"/>
              </a:rPr>
              <a:t>not</a:t>
            </a:r>
            <a:r>
              <a:rPr lang="en" sz="3400" dirty="0">
                <a:solidFill>
                  <a:srgbClr val="5ED625"/>
                </a:solidFill>
                <a:latin typeface="Amaranth"/>
                <a:ea typeface="Amaranth"/>
                <a:cs typeface="Amaranth"/>
                <a:sym typeface="Amaranth"/>
              </a:rPr>
              <a:t> share online?</a:t>
            </a:r>
            <a:endParaRPr sz="3400" dirty="0">
              <a:solidFill>
                <a:srgbClr val="5ED625"/>
              </a:solidFill>
              <a:latin typeface="Amaranth"/>
              <a:ea typeface="Amaranth"/>
              <a:cs typeface="Amaranth"/>
              <a:sym typeface="Amaranth"/>
            </a:endParaRPr>
          </a:p>
        </p:txBody>
      </p:sp>
      <p:sp>
        <p:nvSpPr>
          <p:cNvPr id="2" name="Oval Callout 1"/>
          <p:cNvSpPr/>
          <p:nvPr/>
        </p:nvSpPr>
        <p:spPr>
          <a:xfrm>
            <a:off x="1442906" y="864066"/>
            <a:ext cx="6467912" cy="2751589"/>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76"/>
        <p:cNvGrpSpPr/>
        <p:nvPr/>
      </p:nvGrpSpPr>
      <p:grpSpPr>
        <a:xfrm>
          <a:off x="0" y="0"/>
          <a:ext cx="0" cy="0"/>
          <a:chOff x="0" y="0"/>
          <a:chExt cx="0" cy="0"/>
        </a:xfrm>
      </p:grpSpPr>
      <p:sp>
        <p:nvSpPr>
          <p:cNvPr id="177" name="Google Shape;177;p28"/>
          <p:cNvSpPr txBox="1"/>
          <p:nvPr/>
        </p:nvSpPr>
        <p:spPr>
          <a:xfrm>
            <a:off x="1266925" y="922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You shouldn´t share </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personal information </a:t>
            </a:r>
            <a:r>
              <a:rPr lang="en" sz="3400" dirty="0">
                <a:solidFill>
                  <a:srgbClr val="5ED625"/>
                </a:solidFill>
                <a:latin typeface="Amaranth"/>
                <a:ea typeface="Amaranth"/>
                <a:cs typeface="Amaranth"/>
                <a:sym typeface="Amaranth"/>
              </a:rPr>
              <a:t>online</a:t>
            </a:r>
            <a:endParaRPr sz="3400" dirty="0">
              <a:solidFill>
                <a:srgbClr val="5ED625"/>
              </a:solidFill>
              <a:latin typeface="Amaranth"/>
              <a:ea typeface="Amaranth"/>
              <a:cs typeface="Amaranth"/>
              <a:sym typeface="Amaranth"/>
            </a:endParaRPr>
          </a:p>
        </p:txBody>
      </p:sp>
      <p:pic>
        <p:nvPicPr>
          <p:cNvPr id="178" name="Google Shape;178;p28"/>
          <p:cNvPicPr preferRelativeResize="0"/>
          <p:nvPr/>
        </p:nvPicPr>
        <p:blipFill>
          <a:blip r:embed="rId3">
            <a:alphaModFix/>
          </a:blip>
          <a:stretch>
            <a:fillRect/>
          </a:stretch>
        </p:blipFill>
        <p:spPr>
          <a:xfrm>
            <a:off x="1524000" y="1614650"/>
            <a:ext cx="3239008" cy="3528850"/>
          </a:xfrm>
          <a:prstGeom prst="rect">
            <a:avLst/>
          </a:prstGeom>
          <a:noFill/>
          <a:ln>
            <a:noFill/>
          </a:ln>
        </p:spPr>
      </p:pic>
      <p:sp>
        <p:nvSpPr>
          <p:cNvPr id="179" name="Google Shape;179;p28"/>
          <p:cNvSpPr txBox="1"/>
          <p:nvPr/>
        </p:nvSpPr>
        <p:spPr>
          <a:xfrm>
            <a:off x="5216125" y="2399225"/>
            <a:ext cx="22533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smtClean="0">
                <a:solidFill>
                  <a:srgbClr val="5ED625"/>
                </a:solidFill>
                <a:latin typeface="Amaranth"/>
                <a:ea typeface="Amaranth"/>
                <a:cs typeface="Amaranth"/>
                <a:sym typeface="Amaranth"/>
              </a:rPr>
              <a:t>Her first name, picture</a:t>
            </a:r>
            <a:r>
              <a:rPr lang="en" sz="3000" dirty="0" smtClean="0">
                <a:solidFill>
                  <a:srgbClr val="5ED625"/>
                </a:solidFill>
                <a:latin typeface="Amaranth"/>
                <a:ea typeface="Amaranth"/>
                <a:cs typeface="Amaranth"/>
                <a:sym typeface="Amaranth"/>
              </a:rPr>
              <a:t> </a:t>
            </a:r>
            <a:r>
              <a:rPr lang="en" sz="3000" dirty="0">
                <a:solidFill>
                  <a:srgbClr val="5ED625"/>
                </a:solidFill>
                <a:latin typeface="Amaranth"/>
                <a:ea typeface="Amaranth"/>
                <a:cs typeface="Amaranth"/>
                <a:sym typeface="Amaranth"/>
              </a:rPr>
              <a:t/>
            </a:r>
            <a:br>
              <a:rPr lang="en" sz="3000" dirty="0">
                <a:solidFill>
                  <a:srgbClr val="5ED625"/>
                </a:solidFill>
                <a:latin typeface="Amaranth"/>
                <a:ea typeface="Amaranth"/>
                <a:cs typeface="Amaranth"/>
                <a:sym typeface="Amaranth"/>
              </a:rPr>
            </a:br>
            <a:r>
              <a:rPr lang="en" sz="3000" dirty="0">
                <a:solidFill>
                  <a:srgbClr val="5ED625"/>
                </a:solidFill>
                <a:latin typeface="Amaranth"/>
                <a:ea typeface="Amaranth"/>
                <a:cs typeface="Amaranth"/>
                <a:sym typeface="Amaranth"/>
              </a:rPr>
              <a:t>and email</a:t>
            </a:r>
            <a:endParaRPr sz="3000" dirty="0">
              <a:solidFill>
                <a:srgbClr val="5ED625"/>
              </a:solidFill>
              <a:latin typeface="Amaranth"/>
              <a:ea typeface="Amaranth"/>
              <a:cs typeface="Amaranth"/>
              <a:sym typeface="Amaranth"/>
            </a:endParaRPr>
          </a:p>
        </p:txBody>
      </p:sp>
      <p:sp>
        <p:nvSpPr>
          <p:cNvPr id="180" name="Google Shape;180;p28"/>
          <p:cNvSpPr/>
          <p:nvPr/>
        </p:nvSpPr>
        <p:spPr>
          <a:xfrm>
            <a:off x="2357225" y="2160150"/>
            <a:ext cx="2035200" cy="712200"/>
          </a:xfrm>
          <a:prstGeom prst="rect">
            <a:avLst/>
          </a:prstGeom>
          <a:noFill/>
          <a:ln w="76200" cap="flat" cmpd="sng">
            <a:solidFill>
              <a:srgbClr val="CC5C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84"/>
        <p:cNvGrpSpPr/>
        <p:nvPr/>
      </p:nvGrpSpPr>
      <p:grpSpPr>
        <a:xfrm>
          <a:off x="0" y="0"/>
          <a:ext cx="0" cy="0"/>
          <a:chOff x="0" y="0"/>
          <a:chExt cx="0" cy="0"/>
        </a:xfrm>
      </p:grpSpPr>
      <p:sp>
        <p:nvSpPr>
          <p:cNvPr id="185" name="Google Shape;185;p29"/>
          <p:cNvSpPr txBox="1"/>
          <p:nvPr/>
        </p:nvSpPr>
        <p:spPr>
          <a:xfrm>
            <a:off x="1266925" y="922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You shouldn´t share </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personal information </a:t>
            </a:r>
            <a:r>
              <a:rPr lang="en" sz="3400" dirty="0">
                <a:solidFill>
                  <a:srgbClr val="5ED625"/>
                </a:solidFill>
                <a:latin typeface="Amaranth"/>
                <a:ea typeface="Amaranth"/>
                <a:cs typeface="Amaranth"/>
                <a:sym typeface="Amaranth"/>
              </a:rPr>
              <a:t>online</a:t>
            </a:r>
            <a:endParaRPr sz="3400" dirty="0">
              <a:solidFill>
                <a:srgbClr val="5ED625"/>
              </a:solidFill>
              <a:latin typeface="Amaranth"/>
              <a:ea typeface="Amaranth"/>
              <a:cs typeface="Amaranth"/>
              <a:sym typeface="Amaranth"/>
            </a:endParaRPr>
          </a:p>
        </p:txBody>
      </p:sp>
      <p:pic>
        <p:nvPicPr>
          <p:cNvPr id="186" name="Google Shape;186;p29"/>
          <p:cNvPicPr preferRelativeResize="0"/>
          <p:nvPr/>
        </p:nvPicPr>
        <p:blipFill rotWithShape="1">
          <a:blip r:embed="rId3">
            <a:alphaModFix/>
          </a:blip>
          <a:srcRect b="2704"/>
          <a:stretch/>
        </p:blipFill>
        <p:spPr>
          <a:xfrm>
            <a:off x="1295400" y="1337250"/>
            <a:ext cx="3556800" cy="3777500"/>
          </a:xfrm>
          <a:prstGeom prst="rect">
            <a:avLst/>
          </a:prstGeom>
          <a:noFill/>
          <a:ln>
            <a:noFill/>
          </a:ln>
        </p:spPr>
      </p:pic>
      <p:sp>
        <p:nvSpPr>
          <p:cNvPr id="187" name="Google Shape;187;p29"/>
          <p:cNvSpPr txBox="1"/>
          <p:nvPr/>
        </p:nvSpPr>
        <p:spPr>
          <a:xfrm>
            <a:off x="5216125" y="2399225"/>
            <a:ext cx="22533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5ED625"/>
                </a:solidFill>
                <a:latin typeface="Amaranth"/>
                <a:ea typeface="Amaranth"/>
                <a:cs typeface="Amaranth"/>
                <a:sym typeface="Amaranth"/>
              </a:rPr>
              <a:t>Tadhg´s mobile number</a:t>
            </a:r>
            <a:endParaRPr sz="3000">
              <a:solidFill>
                <a:srgbClr val="5ED625"/>
              </a:solidFill>
              <a:latin typeface="Amaranth"/>
              <a:ea typeface="Amaranth"/>
              <a:cs typeface="Amaranth"/>
              <a:sym typeface="Amaranth"/>
            </a:endParaRPr>
          </a:p>
        </p:txBody>
      </p:sp>
      <p:sp>
        <p:nvSpPr>
          <p:cNvPr id="188" name="Google Shape;188;p29"/>
          <p:cNvSpPr/>
          <p:nvPr/>
        </p:nvSpPr>
        <p:spPr>
          <a:xfrm>
            <a:off x="2862512" y="3701100"/>
            <a:ext cx="1279200" cy="305400"/>
          </a:xfrm>
          <a:prstGeom prst="rect">
            <a:avLst/>
          </a:prstGeom>
          <a:noFill/>
          <a:ln w="76200" cap="flat" cmpd="sng">
            <a:solidFill>
              <a:srgbClr val="CC5C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childTnLst>
                                </p:cTn>
                              </p:par>
                              <p:par>
                                <p:cTn id="8" presetID="10" presetClass="exit" presetSubtype="0" fill="hold" nodeType="withEffect">
                                  <p:stCondLst>
                                    <p:cond delay="0"/>
                                  </p:stCondLst>
                                  <p:childTnLst>
                                    <p:animEffect transition="out" filter="fade">
                                      <p:cBhvr>
                                        <p:cTn id="9" dur="1"/>
                                        <p:tgtEl>
                                          <p:spTgt spid="188"/>
                                        </p:tgtEl>
                                      </p:cBhvr>
                                    </p:animEffect>
                                    <p:set>
                                      <p:cBhvr>
                                        <p:cTn id="10" dur="1" fill="hold">
                                          <p:stCondLst>
                                            <p:cond delay="0"/>
                                          </p:stCondLst>
                                        </p:cTn>
                                        <p:tgtEl>
                                          <p:spTgt spid="1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92"/>
        <p:cNvGrpSpPr/>
        <p:nvPr/>
      </p:nvGrpSpPr>
      <p:grpSpPr>
        <a:xfrm>
          <a:off x="0" y="0"/>
          <a:ext cx="0" cy="0"/>
          <a:chOff x="0" y="0"/>
          <a:chExt cx="0" cy="0"/>
        </a:xfrm>
      </p:grpSpPr>
      <p:sp>
        <p:nvSpPr>
          <p:cNvPr id="193" name="Google Shape;193;p30"/>
          <p:cNvSpPr txBox="1"/>
          <p:nvPr/>
        </p:nvSpPr>
        <p:spPr>
          <a:xfrm>
            <a:off x="1266925" y="922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You shouldn´t share </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personal information </a:t>
            </a:r>
            <a:r>
              <a:rPr lang="en" sz="3400" dirty="0">
                <a:solidFill>
                  <a:srgbClr val="5ED625"/>
                </a:solidFill>
                <a:latin typeface="Amaranth"/>
                <a:ea typeface="Amaranth"/>
                <a:cs typeface="Amaranth"/>
                <a:sym typeface="Amaranth"/>
              </a:rPr>
              <a:t>online</a:t>
            </a:r>
            <a:endParaRPr sz="3400" dirty="0">
              <a:solidFill>
                <a:srgbClr val="5ED625"/>
              </a:solidFill>
              <a:latin typeface="Amaranth"/>
              <a:ea typeface="Amaranth"/>
              <a:cs typeface="Amaranth"/>
              <a:sym typeface="Amaranth"/>
            </a:endParaRPr>
          </a:p>
        </p:txBody>
      </p:sp>
      <p:pic>
        <p:nvPicPr>
          <p:cNvPr id="194" name="Google Shape;194;p30"/>
          <p:cNvPicPr preferRelativeResize="0"/>
          <p:nvPr/>
        </p:nvPicPr>
        <p:blipFill>
          <a:blip r:embed="rId3">
            <a:alphaModFix/>
          </a:blip>
          <a:stretch>
            <a:fillRect/>
          </a:stretch>
        </p:blipFill>
        <p:spPr>
          <a:xfrm>
            <a:off x="2564325" y="1354875"/>
            <a:ext cx="2262645" cy="3788626"/>
          </a:xfrm>
          <a:prstGeom prst="rect">
            <a:avLst/>
          </a:prstGeom>
          <a:noFill/>
          <a:ln>
            <a:noFill/>
          </a:ln>
        </p:spPr>
      </p:pic>
      <p:sp>
        <p:nvSpPr>
          <p:cNvPr id="195" name="Google Shape;195;p30"/>
          <p:cNvSpPr/>
          <p:nvPr/>
        </p:nvSpPr>
        <p:spPr>
          <a:xfrm>
            <a:off x="2628953" y="3468500"/>
            <a:ext cx="948300" cy="305400"/>
          </a:xfrm>
          <a:prstGeom prst="rect">
            <a:avLst/>
          </a:prstGeom>
          <a:noFill/>
          <a:ln w="76200" cap="flat" cmpd="sng">
            <a:solidFill>
              <a:srgbClr val="CC5C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txBox="1"/>
          <p:nvPr/>
        </p:nvSpPr>
        <p:spPr>
          <a:xfrm>
            <a:off x="5216125" y="2399225"/>
            <a:ext cx="22533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5ED625"/>
                </a:solidFill>
                <a:latin typeface="Amaranth"/>
                <a:ea typeface="Amaranth"/>
                <a:cs typeface="Amaranth"/>
                <a:sym typeface="Amaranth"/>
              </a:rPr>
              <a:t>Date of birth</a:t>
            </a:r>
            <a:endParaRPr sz="3000">
              <a:solidFill>
                <a:srgbClr val="5ED625"/>
              </a:solidFill>
              <a:latin typeface="Amaranth"/>
              <a:ea typeface="Amaranth"/>
              <a:cs typeface="Amaranth"/>
              <a:sym typeface="Amaranth"/>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58"/>
        <p:cNvGrpSpPr/>
        <p:nvPr/>
      </p:nvGrpSpPr>
      <p:grpSpPr>
        <a:xfrm>
          <a:off x="0" y="0"/>
          <a:ext cx="0" cy="0"/>
          <a:chOff x="0" y="0"/>
          <a:chExt cx="0" cy="0"/>
        </a:xfrm>
      </p:grpSpPr>
      <p:sp>
        <p:nvSpPr>
          <p:cNvPr id="59" name="Google Shape;59;p14"/>
          <p:cNvSpPr txBox="1"/>
          <p:nvPr/>
        </p:nvSpPr>
        <p:spPr>
          <a:xfrm>
            <a:off x="2314225" y="200350"/>
            <a:ext cx="47355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Hello and welcome </a:t>
            </a:r>
            <a:endParaRPr sz="3400" b="1" dirty="0">
              <a:solidFill>
                <a:srgbClr val="5ED625"/>
              </a:solidFill>
              <a:latin typeface="Amaranth"/>
              <a:ea typeface="Amaranth"/>
              <a:cs typeface="Amaranth"/>
              <a:sym typeface="Amaranth"/>
            </a:endParaRPr>
          </a:p>
        </p:txBody>
      </p:sp>
      <p:pic>
        <p:nvPicPr>
          <p:cNvPr id="60" name="Google Shape;60;p14"/>
          <p:cNvPicPr preferRelativeResize="0"/>
          <p:nvPr/>
        </p:nvPicPr>
        <p:blipFill rotWithShape="1">
          <a:blip r:embed="rId3">
            <a:alphaModFix/>
          </a:blip>
          <a:srcRect r="75518"/>
          <a:stretch/>
        </p:blipFill>
        <p:spPr>
          <a:xfrm>
            <a:off x="1143000" y="1121850"/>
            <a:ext cx="1629421" cy="3107250"/>
          </a:xfrm>
          <a:prstGeom prst="rect">
            <a:avLst/>
          </a:prstGeom>
          <a:noFill/>
          <a:ln>
            <a:noFill/>
          </a:ln>
        </p:spPr>
      </p:pic>
      <p:sp>
        <p:nvSpPr>
          <p:cNvPr id="61" name="Google Shape;61;p14"/>
          <p:cNvSpPr txBox="1"/>
          <p:nvPr/>
        </p:nvSpPr>
        <p:spPr>
          <a:xfrm>
            <a:off x="1279200" y="3998425"/>
            <a:ext cx="849300" cy="7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5ED625"/>
                </a:solidFill>
                <a:latin typeface="Amaranth"/>
                <a:ea typeface="Amaranth"/>
                <a:cs typeface="Amaranth"/>
                <a:sym typeface="Amaranth"/>
              </a:rPr>
              <a:t>Sarah</a:t>
            </a:r>
            <a:endParaRPr sz="1900" b="1">
              <a:solidFill>
                <a:srgbClr val="5ED625"/>
              </a:solidFill>
              <a:latin typeface="Amaranth"/>
              <a:ea typeface="Amaranth"/>
              <a:cs typeface="Amaranth"/>
              <a:sym typeface="Amaranth"/>
            </a:endParaRPr>
          </a:p>
        </p:txBody>
      </p:sp>
      <p:pic>
        <p:nvPicPr>
          <p:cNvPr id="62" name="Google Shape;62;p14"/>
          <p:cNvPicPr preferRelativeResize="0"/>
          <p:nvPr/>
        </p:nvPicPr>
        <p:blipFill rotWithShape="1">
          <a:blip r:embed="rId3">
            <a:alphaModFix/>
          </a:blip>
          <a:srcRect l="24777" t="15725" r="57617"/>
          <a:stretch/>
        </p:blipFill>
        <p:spPr>
          <a:xfrm>
            <a:off x="2946350" y="1637825"/>
            <a:ext cx="1151249" cy="2572774"/>
          </a:xfrm>
          <a:prstGeom prst="rect">
            <a:avLst/>
          </a:prstGeom>
          <a:noFill/>
          <a:ln>
            <a:noFill/>
          </a:ln>
        </p:spPr>
      </p:pic>
      <p:sp>
        <p:nvSpPr>
          <p:cNvPr id="63" name="Google Shape;63;p14"/>
          <p:cNvSpPr txBox="1"/>
          <p:nvPr/>
        </p:nvSpPr>
        <p:spPr>
          <a:xfrm>
            <a:off x="3026725" y="3998425"/>
            <a:ext cx="888900"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5ED625"/>
                </a:solidFill>
                <a:latin typeface="Amaranth"/>
                <a:ea typeface="Amaranth"/>
                <a:cs typeface="Amaranth"/>
                <a:sym typeface="Amaranth"/>
              </a:rPr>
              <a:t>Tadhg</a:t>
            </a:r>
            <a:endParaRPr sz="1900" b="1">
              <a:solidFill>
                <a:srgbClr val="5ED625"/>
              </a:solidFill>
              <a:latin typeface="Amaranth"/>
              <a:ea typeface="Amaranth"/>
              <a:cs typeface="Amaranth"/>
              <a:sym typeface="Amaranth"/>
            </a:endParaRPr>
          </a:p>
        </p:txBody>
      </p:sp>
      <p:pic>
        <p:nvPicPr>
          <p:cNvPr id="64" name="Google Shape;64;p14"/>
          <p:cNvPicPr preferRelativeResize="0"/>
          <p:nvPr/>
        </p:nvPicPr>
        <p:blipFill rotWithShape="1">
          <a:blip r:embed="rId3">
            <a:alphaModFix/>
          </a:blip>
          <a:srcRect l="46632" t="16618" r="31487"/>
          <a:stretch/>
        </p:blipFill>
        <p:spPr>
          <a:xfrm>
            <a:off x="4419300" y="1684250"/>
            <a:ext cx="1382653" cy="2459951"/>
          </a:xfrm>
          <a:prstGeom prst="rect">
            <a:avLst/>
          </a:prstGeom>
          <a:noFill/>
          <a:ln>
            <a:noFill/>
          </a:ln>
        </p:spPr>
      </p:pic>
      <p:sp>
        <p:nvSpPr>
          <p:cNvPr id="65" name="Google Shape;65;p14"/>
          <p:cNvSpPr txBox="1"/>
          <p:nvPr/>
        </p:nvSpPr>
        <p:spPr>
          <a:xfrm>
            <a:off x="4790550" y="3998418"/>
            <a:ext cx="888900" cy="4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5ED625"/>
                </a:solidFill>
                <a:latin typeface="Amaranth"/>
                <a:ea typeface="Amaranth"/>
                <a:cs typeface="Amaranth"/>
                <a:sym typeface="Amaranth"/>
              </a:rPr>
              <a:t>Aoife</a:t>
            </a:r>
            <a:endParaRPr sz="1900" b="1">
              <a:solidFill>
                <a:srgbClr val="5ED625"/>
              </a:solidFill>
              <a:latin typeface="Amaranth"/>
              <a:ea typeface="Amaranth"/>
              <a:cs typeface="Amaranth"/>
              <a:sym typeface="Amaranth"/>
            </a:endParaRPr>
          </a:p>
        </p:txBody>
      </p:sp>
      <p:pic>
        <p:nvPicPr>
          <p:cNvPr id="66" name="Google Shape;66;p14"/>
          <p:cNvPicPr preferRelativeResize="0"/>
          <p:nvPr/>
        </p:nvPicPr>
        <p:blipFill rotWithShape="1">
          <a:blip r:embed="rId3">
            <a:alphaModFix/>
          </a:blip>
          <a:srcRect l="68056"/>
          <a:stretch/>
        </p:blipFill>
        <p:spPr>
          <a:xfrm>
            <a:off x="6123650" y="1171601"/>
            <a:ext cx="2042125" cy="2984575"/>
          </a:xfrm>
          <a:prstGeom prst="rect">
            <a:avLst/>
          </a:prstGeom>
          <a:noFill/>
          <a:ln>
            <a:noFill/>
          </a:ln>
        </p:spPr>
      </p:pic>
      <p:sp>
        <p:nvSpPr>
          <p:cNvPr id="67" name="Google Shape;67;p14"/>
          <p:cNvSpPr txBox="1"/>
          <p:nvPr/>
        </p:nvSpPr>
        <p:spPr>
          <a:xfrm>
            <a:off x="6779800" y="3998418"/>
            <a:ext cx="596700" cy="5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5ED625"/>
                </a:solidFill>
                <a:latin typeface="Amaranth"/>
                <a:ea typeface="Amaranth"/>
                <a:cs typeface="Amaranth"/>
                <a:sym typeface="Amaranth"/>
              </a:rPr>
              <a:t>Rob</a:t>
            </a:r>
            <a:endParaRPr sz="1900" b="1">
              <a:solidFill>
                <a:srgbClr val="5ED625"/>
              </a:solidFill>
              <a:latin typeface="Amaranth"/>
              <a:ea typeface="Amaranth"/>
              <a:cs typeface="Amaranth"/>
              <a:sym typeface="Amaranth"/>
            </a:endParaRPr>
          </a:p>
        </p:txBody>
      </p:sp>
      <p:sp>
        <p:nvSpPr>
          <p:cNvPr id="68" name="Google Shape;68;p14"/>
          <p:cNvSpPr txBox="1"/>
          <p:nvPr/>
        </p:nvSpPr>
        <p:spPr>
          <a:xfrm>
            <a:off x="1670975" y="762550"/>
            <a:ext cx="5705400" cy="70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5ED625"/>
                </a:solidFill>
                <a:latin typeface="Amaranth"/>
                <a:ea typeface="Amaranth"/>
                <a:cs typeface="Amaranth"/>
                <a:sym typeface="Amaranth"/>
              </a:rPr>
              <a:t>For students in 3rd to 6th class</a:t>
            </a:r>
            <a:endParaRPr sz="2400">
              <a:solidFill>
                <a:srgbClr val="5ED625"/>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00"/>
        <p:cNvGrpSpPr/>
        <p:nvPr/>
      </p:nvGrpSpPr>
      <p:grpSpPr>
        <a:xfrm>
          <a:off x="0" y="0"/>
          <a:ext cx="0" cy="0"/>
          <a:chOff x="0" y="0"/>
          <a:chExt cx="0" cy="0"/>
        </a:xfrm>
      </p:grpSpPr>
      <p:sp>
        <p:nvSpPr>
          <p:cNvPr id="201" name="Google Shape;201;p31"/>
          <p:cNvSpPr txBox="1"/>
          <p:nvPr/>
        </p:nvSpPr>
        <p:spPr>
          <a:xfrm>
            <a:off x="1266925" y="922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You shouldn´t share </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personal information </a:t>
            </a:r>
            <a:r>
              <a:rPr lang="en" sz="3400" dirty="0">
                <a:solidFill>
                  <a:srgbClr val="5ED625"/>
                </a:solidFill>
                <a:latin typeface="Amaranth"/>
                <a:ea typeface="Amaranth"/>
                <a:cs typeface="Amaranth"/>
                <a:sym typeface="Amaranth"/>
              </a:rPr>
              <a:t>online</a:t>
            </a:r>
            <a:endParaRPr sz="3400" dirty="0">
              <a:solidFill>
                <a:srgbClr val="5ED625"/>
              </a:solidFill>
              <a:latin typeface="Amaranth"/>
              <a:ea typeface="Amaranth"/>
              <a:cs typeface="Amaranth"/>
              <a:sym typeface="Amaranth"/>
            </a:endParaRPr>
          </a:p>
        </p:txBody>
      </p:sp>
      <p:pic>
        <p:nvPicPr>
          <p:cNvPr id="202" name="Google Shape;202;p31"/>
          <p:cNvPicPr preferRelativeResize="0"/>
          <p:nvPr/>
        </p:nvPicPr>
        <p:blipFill>
          <a:blip r:embed="rId3">
            <a:alphaModFix/>
          </a:blip>
          <a:stretch>
            <a:fillRect/>
          </a:stretch>
        </p:blipFill>
        <p:spPr>
          <a:xfrm>
            <a:off x="1334575" y="1138600"/>
            <a:ext cx="3606775" cy="4004900"/>
          </a:xfrm>
          <a:prstGeom prst="rect">
            <a:avLst/>
          </a:prstGeom>
          <a:noFill/>
          <a:ln>
            <a:noFill/>
          </a:ln>
        </p:spPr>
      </p:pic>
      <p:sp>
        <p:nvSpPr>
          <p:cNvPr id="203" name="Google Shape;203;p31"/>
          <p:cNvSpPr txBox="1"/>
          <p:nvPr/>
        </p:nvSpPr>
        <p:spPr>
          <a:xfrm>
            <a:off x="5216125" y="2018225"/>
            <a:ext cx="26943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5ED625"/>
                </a:solidFill>
                <a:latin typeface="Amaranth"/>
                <a:ea typeface="Amaranth"/>
                <a:cs typeface="Amaranth"/>
                <a:sym typeface="Amaranth"/>
              </a:rPr>
              <a:t>Her school,</a:t>
            </a:r>
            <a:endParaRPr sz="3000">
              <a:solidFill>
                <a:srgbClr val="5ED625"/>
              </a:solidFill>
              <a:latin typeface="Amaranth"/>
              <a:ea typeface="Amaranth"/>
              <a:cs typeface="Amaranth"/>
              <a:sym typeface="Amaranth"/>
            </a:endParaRPr>
          </a:p>
          <a:p>
            <a:pPr marL="0" lvl="0" indent="0" algn="ctr" rtl="0">
              <a:spcBef>
                <a:spcPts val="0"/>
              </a:spcBef>
              <a:spcAft>
                <a:spcPts val="0"/>
              </a:spcAft>
              <a:buNone/>
            </a:pPr>
            <a:r>
              <a:rPr lang="en" sz="3000">
                <a:solidFill>
                  <a:srgbClr val="5ED625"/>
                </a:solidFill>
                <a:latin typeface="Amaranth"/>
                <a:ea typeface="Amaranth"/>
                <a:cs typeface="Amaranth"/>
                <a:sym typeface="Amaranth"/>
              </a:rPr>
              <a:t>her name and year of birth </a:t>
            </a:r>
            <a:endParaRPr sz="3000">
              <a:solidFill>
                <a:srgbClr val="5ED625"/>
              </a:solidFill>
              <a:latin typeface="Amaranth"/>
              <a:ea typeface="Amaranth"/>
              <a:cs typeface="Amaranth"/>
              <a:sym typeface="Amaranth"/>
            </a:endParaRPr>
          </a:p>
        </p:txBody>
      </p:sp>
      <p:sp>
        <p:nvSpPr>
          <p:cNvPr id="204" name="Google Shape;204;p31"/>
          <p:cNvSpPr/>
          <p:nvPr/>
        </p:nvSpPr>
        <p:spPr>
          <a:xfrm>
            <a:off x="1873000" y="2814325"/>
            <a:ext cx="1734300" cy="436200"/>
          </a:xfrm>
          <a:prstGeom prst="rect">
            <a:avLst/>
          </a:prstGeom>
          <a:noFill/>
          <a:ln w="76200" cap="flat" cmpd="sng">
            <a:solidFill>
              <a:srgbClr val="CC5C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1"/>
          <p:cNvSpPr/>
          <p:nvPr/>
        </p:nvSpPr>
        <p:spPr>
          <a:xfrm>
            <a:off x="2691575" y="2334600"/>
            <a:ext cx="828600" cy="370500"/>
          </a:xfrm>
          <a:prstGeom prst="rect">
            <a:avLst/>
          </a:prstGeom>
          <a:noFill/>
          <a:ln w="76200" cap="flat" cmpd="sng">
            <a:solidFill>
              <a:srgbClr val="CC5C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 calcmode="lin" valueType="num">
                                      <p:cBhvr additive="base">
                                        <p:cTn id="7" dur="500"/>
                                        <p:tgtEl>
                                          <p:spTgt spid="202"/>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 calcmode="lin" valueType="num">
                                      <p:cBhvr additive="base">
                                        <p:cTn id="10" dur="500"/>
                                        <p:tgtEl>
                                          <p:spTgt spid="203"/>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
                                        </p:tgtEl>
                                        <p:attrNameLst>
                                          <p:attrName>style.visibility</p:attrName>
                                        </p:attrNameLst>
                                      </p:cBhvr>
                                      <p:to>
                                        <p:strVal val="visible"/>
                                      </p:to>
                                    </p:set>
                                    <p:animEffect transition="in" filter="fade">
                                      <p:cBhvr>
                                        <p:cTn id="14" dur="500"/>
                                        <p:tgtEl>
                                          <p:spTgt spid="205"/>
                                        </p:tgtEl>
                                      </p:cBhvr>
                                    </p:animEffect>
                                  </p:childTnLst>
                                </p:cTn>
                              </p:par>
                              <p:par>
                                <p:cTn id="15" presetID="10" presetClass="entr" presetSubtype="0" fill="hold" nodeType="withEffect">
                                  <p:stCondLst>
                                    <p:cond delay="0"/>
                                  </p:stCondLst>
                                  <p:childTnLst>
                                    <p:set>
                                      <p:cBhvr>
                                        <p:cTn id="16" dur="1" fill="hold">
                                          <p:stCondLst>
                                            <p:cond delay="0"/>
                                          </p:stCondLst>
                                        </p:cTn>
                                        <p:tgtEl>
                                          <p:spTgt spid="204"/>
                                        </p:tgtEl>
                                        <p:attrNameLst>
                                          <p:attrName>style.visibility</p:attrName>
                                        </p:attrNameLst>
                                      </p:cBhvr>
                                      <p:to>
                                        <p:strVal val="visible"/>
                                      </p:to>
                                    </p:set>
                                    <p:animEffect transition="in" filter="fade">
                                      <p:cBhvr>
                                        <p:cTn id="17" dur="500"/>
                                        <p:tgtEl>
                                          <p:spTgt spid="20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202"/>
                                        </p:tgtEl>
                                        <p:attrNameLst>
                                          <p:attrName>ppt_y</p:attrName>
                                        </p:attrNameLst>
                                      </p:cBhvr>
                                      <p:tavLst>
                                        <p:tav tm="0">
                                          <p:val>
                                            <p:strVal val="#ppt_y"/>
                                          </p:val>
                                        </p:tav>
                                        <p:tav tm="100000">
                                          <p:val>
                                            <p:strVal val="#ppt_y+1"/>
                                          </p:val>
                                        </p:tav>
                                      </p:tavLst>
                                    </p:anim>
                                    <p:set>
                                      <p:cBhvr>
                                        <p:cTn id="22" dur="1" fill="hold">
                                          <p:stCondLst>
                                            <p:cond delay="500"/>
                                          </p:stCondLst>
                                        </p:cTn>
                                        <p:tgtEl>
                                          <p:spTgt spid="202"/>
                                        </p:tgtEl>
                                        <p:attrNameLst>
                                          <p:attrName>style.visibility</p:attrName>
                                        </p:attrNameLst>
                                      </p:cBhvr>
                                      <p:to>
                                        <p:strVal val="hidden"/>
                                      </p:to>
                                    </p:set>
                                  </p:childTnLst>
                                </p:cTn>
                              </p:par>
                              <p:par>
                                <p:cTn id="23" presetID="2" presetClass="exit" presetSubtype="4" fill="hold" nodeType="withEffect">
                                  <p:stCondLst>
                                    <p:cond delay="0"/>
                                  </p:stCondLst>
                                  <p:childTnLst>
                                    <p:anim calcmode="lin" valueType="num">
                                      <p:cBhvr additive="base">
                                        <p:cTn id="24" dur="500"/>
                                        <p:tgtEl>
                                          <p:spTgt spid="203"/>
                                        </p:tgtEl>
                                        <p:attrNameLst>
                                          <p:attrName>ppt_y</p:attrName>
                                        </p:attrNameLst>
                                      </p:cBhvr>
                                      <p:tavLst>
                                        <p:tav tm="0">
                                          <p:val>
                                            <p:strVal val="#ppt_y"/>
                                          </p:val>
                                        </p:tav>
                                        <p:tav tm="100000">
                                          <p:val>
                                            <p:strVal val="#ppt_y+1"/>
                                          </p:val>
                                        </p:tav>
                                      </p:tavLst>
                                    </p:anim>
                                    <p:set>
                                      <p:cBhvr>
                                        <p:cTn id="25" dur="1" fill="hold">
                                          <p:stCondLst>
                                            <p:cond delay="500"/>
                                          </p:stCondLst>
                                        </p:cTn>
                                        <p:tgtEl>
                                          <p:spTgt spid="20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
                                        <p:tgtEl>
                                          <p:spTgt spid="205"/>
                                        </p:tgtEl>
                                      </p:cBhvr>
                                    </p:animEffect>
                                    <p:set>
                                      <p:cBhvr>
                                        <p:cTn id="28" dur="1" fill="hold">
                                          <p:stCondLst>
                                            <p:cond delay="0"/>
                                          </p:stCondLst>
                                        </p:cTn>
                                        <p:tgtEl>
                                          <p:spTgt spid="20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
                                        <p:tgtEl>
                                          <p:spTgt spid="204"/>
                                        </p:tgtEl>
                                      </p:cBhvr>
                                    </p:animEffect>
                                    <p:set>
                                      <p:cBhvr>
                                        <p:cTn id="31" dur="1"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09"/>
        <p:cNvGrpSpPr/>
        <p:nvPr/>
      </p:nvGrpSpPr>
      <p:grpSpPr>
        <a:xfrm>
          <a:off x="0" y="0"/>
          <a:ext cx="0" cy="0"/>
          <a:chOff x="0" y="0"/>
          <a:chExt cx="0" cy="0"/>
        </a:xfrm>
      </p:grpSpPr>
      <p:sp>
        <p:nvSpPr>
          <p:cNvPr id="210" name="Google Shape;210;p32"/>
          <p:cNvSpPr txBox="1"/>
          <p:nvPr/>
        </p:nvSpPr>
        <p:spPr>
          <a:xfrm>
            <a:off x="1266925" y="922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You shouldn´t share </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personal information </a:t>
            </a:r>
            <a:r>
              <a:rPr lang="en" sz="3400" dirty="0">
                <a:solidFill>
                  <a:srgbClr val="5ED625"/>
                </a:solidFill>
                <a:latin typeface="Amaranth"/>
                <a:ea typeface="Amaranth"/>
                <a:cs typeface="Amaranth"/>
                <a:sym typeface="Amaranth"/>
              </a:rPr>
              <a:t>online</a:t>
            </a:r>
            <a:endParaRPr sz="3400" dirty="0">
              <a:solidFill>
                <a:srgbClr val="5ED625"/>
              </a:solidFill>
              <a:latin typeface="Amaranth"/>
              <a:ea typeface="Amaranth"/>
              <a:cs typeface="Amaranth"/>
              <a:sym typeface="Amaranth"/>
            </a:endParaRPr>
          </a:p>
        </p:txBody>
      </p:sp>
      <p:pic>
        <p:nvPicPr>
          <p:cNvPr id="211" name="Google Shape;211;p32"/>
          <p:cNvPicPr preferRelativeResize="0"/>
          <p:nvPr/>
        </p:nvPicPr>
        <p:blipFill rotWithShape="1">
          <a:blip r:embed="rId3">
            <a:alphaModFix/>
          </a:blip>
          <a:srcRect b="2305"/>
          <a:stretch/>
        </p:blipFill>
        <p:spPr>
          <a:xfrm>
            <a:off x="777500" y="1303825"/>
            <a:ext cx="2655501" cy="3825450"/>
          </a:xfrm>
          <a:prstGeom prst="rect">
            <a:avLst/>
          </a:prstGeom>
          <a:noFill/>
          <a:ln>
            <a:noFill/>
          </a:ln>
        </p:spPr>
      </p:pic>
      <p:sp>
        <p:nvSpPr>
          <p:cNvPr id="212" name="Google Shape;212;p32"/>
          <p:cNvSpPr txBox="1"/>
          <p:nvPr/>
        </p:nvSpPr>
        <p:spPr>
          <a:xfrm>
            <a:off x="4835125" y="2018225"/>
            <a:ext cx="26943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5ED625"/>
                </a:solidFill>
                <a:latin typeface="Amaranth"/>
                <a:ea typeface="Amaranth"/>
                <a:cs typeface="Amaranth"/>
                <a:sym typeface="Amaranth"/>
              </a:rPr>
              <a:t>Her location</a:t>
            </a:r>
            <a:endParaRPr sz="3000">
              <a:solidFill>
                <a:srgbClr val="5ED625"/>
              </a:solidFill>
              <a:latin typeface="Amaranth"/>
              <a:ea typeface="Amaranth"/>
              <a:cs typeface="Amaranth"/>
              <a:sym typeface="Amaranth"/>
            </a:endParaRPr>
          </a:p>
        </p:txBody>
      </p:sp>
      <p:sp>
        <p:nvSpPr>
          <p:cNvPr id="213" name="Google Shape;213;p32"/>
          <p:cNvSpPr/>
          <p:nvPr/>
        </p:nvSpPr>
        <p:spPr>
          <a:xfrm>
            <a:off x="1136062" y="3395825"/>
            <a:ext cx="1163100" cy="1075800"/>
          </a:xfrm>
          <a:prstGeom prst="rect">
            <a:avLst/>
          </a:prstGeom>
          <a:noFill/>
          <a:ln w="76200" cap="flat" cmpd="sng">
            <a:solidFill>
              <a:srgbClr val="CC5C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xit" presetSubtype="0" fill="hold" nodeType="withEffect">
                                  <p:stCondLst>
                                    <p:cond delay="0"/>
                                  </p:stCondLst>
                                  <p:childTnLst>
                                    <p:animEffect transition="out" filter="fade">
                                      <p:cBhvr>
                                        <p:cTn id="9" dur="500"/>
                                        <p:tgtEl>
                                          <p:spTgt spid="213"/>
                                        </p:tgtEl>
                                      </p:cBhvr>
                                    </p:animEffect>
                                    <p:set>
                                      <p:cBhvr>
                                        <p:cTn id="10" dur="1" fill="hold">
                                          <p:stCondLst>
                                            <p:cond delay="500"/>
                                          </p:stCondLst>
                                        </p:cTn>
                                        <p:tgtEl>
                                          <p:spTgt spid="2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17"/>
        <p:cNvGrpSpPr/>
        <p:nvPr/>
      </p:nvGrpSpPr>
      <p:grpSpPr>
        <a:xfrm>
          <a:off x="0" y="0"/>
          <a:ext cx="0" cy="0"/>
          <a:chOff x="0" y="0"/>
          <a:chExt cx="0" cy="0"/>
        </a:xfrm>
      </p:grpSpPr>
      <p:pic>
        <p:nvPicPr>
          <p:cNvPr id="218" name="Google Shape;218;p33"/>
          <p:cNvPicPr preferRelativeResize="0"/>
          <p:nvPr/>
        </p:nvPicPr>
        <p:blipFill>
          <a:blip r:embed="rId3">
            <a:alphaModFix/>
          </a:blip>
          <a:stretch>
            <a:fillRect/>
          </a:stretch>
        </p:blipFill>
        <p:spPr>
          <a:xfrm>
            <a:off x="5630025" y="1044650"/>
            <a:ext cx="2337901" cy="3336850"/>
          </a:xfrm>
          <a:prstGeom prst="rect">
            <a:avLst/>
          </a:prstGeom>
          <a:noFill/>
          <a:ln>
            <a:noFill/>
          </a:ln>
        </p:spPr>
      </p:pic>
      <p:sp>
        <p:nvSpPr>
          <p:cNvPr id="219" name="Google Shape;219;p33"/>
          <p:cNvSpPr txBox="1"/>
          <p:nvPr/>
        </p:nvSpPr>
        <p:spPr>
          <a:xfrm>
            <a:off x="974850" y="1727075"/>
            <a:ext cx="4436100" cy="1783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900" dirty="0">
                <a:solidFill>
                  <a:srgbClr val="5ED625"/>
                </a:solidFill>
                <a:latin typeface="Amaranth"/>
                <a:ea typeface="Amaranth"/>
                <a:cs typeface="Amaranth"/>
                <a:sym typeface="Amaranth"/>
              </a:rPr>
              <a:t>Let’s learn </a:t>
            </a:r>
            <a:br>
              <a:rPr lang="en" sz="2900" dirty="0">
                <a:solidFill>
                  <a:srgbClr val="5ED625"/>
                </a:solidFill>
                <a:latin typeface="Amaranth"/>
                <a:ea typeface="Amaranth"/>
                <a:cs typeface="Amaranth"/>
                <a:sym typeface="Amaranth"/>
              </a:rPr>
            </a:br>
            <a:r>
              <a:rPr lang="en" sz="2900" dirty="0">
                <a:solidFill>
                  <a:srgbClr val="5ED625"/>
                </a:solidFill>
                <a:latin typeface="Amaranth"/>
                <a:ea typeface="Amaranth"/>
                <a:cs typeface="Amaranth"/>
                <a:sym typeface="Amaranth"/>
              </a:rPr>
              <a:t>more about </a:t>
            </a:r>
            <a:br>
              <a:rPr lang="en" sz="2900" dirty="0">
                <a:solidFill>
                  <a:srgbClr val="5ED625"/>
                </a:solidFill>
                <a:latin typeface="Amaranth"/>
                <a:ea typeface="Amaranth"/>
                <a:cs typeface="Amaranth"/>
                <a:sym typeface="Amaranth"/>
              </a:rPr>
            </a:br>
            <a:r>
              <a:rPr lang="en" sz="2900" b="1" dirty="0">
                <a:solidFill>
                  <a:srgbClr val="5ED625"/>
                </a:solidFill>
                <a:latin typeface="Amaranth"/>
                <a:ea typeface="Amaranth"/>
                <a:cs typeface="Amaranth"/>
                <a:sym typeface="Amaranth"/>
              </a:rPr>
              <a:t>personal information</a:t>
            </a:r>
            <a:endParaRPr sz="2900" b="1" dirty="0">
              <a:solidFill>
                <a:srgbClr val="5ED625"/>
              </a:solidFill>
              <a:latin typeface="Amaranth"/>
              <a:ea typeface="Amaranth"/>
              <a:cs typeface="Amaranth"/>
              <a:sym typeface="Amaranth"/>
            </a:endParaRPr>
          </a:p>
        </p:txBody>
      </p:sp>
      <p:sp>
        <p:nvSpPr>
          <p:cNvPr id="2" name="Rectangle 1"/>
          <p:cNvSpPr/>
          <p:nvPr/>
        </p:nvSpPr>
        <p:spPr>
          <a:xfrm>
            <a:off x="1107347" y="1468073"/>
            <a:ext cx="4169328" cy="2042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19"/>
        <p:cNvGrpSpPr/>
        <p:nvPr/>
      </p:nvGrpSpPr>
      <p:grpSpPr>
        <a:xfrm>
          <a:off x="0" y="0"/>
          <a:ext cx="0" cy="0"/>
          <a:chOff x="0" y="0"/>
          <a:chExt cx="0" cy="0"/>
        </a:xfrm>
      </p:grpSpPr>
      <p:sp>
        <p:nvSpPr>
          <p:cNvPr id="320" name="Google Shape;320;p45"/>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21" name="Google Shape;321;p45"/>
          <p:cNvSpPr txBox="1"/>
          <p:nvPr/>
        </p:nvSpPr>
        <p:spPr>
          <a:xfrm>
            <a:off x="1266925"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Do activity 3 on your worksheet</a:t>
            </a:r>
            <a:endParaRPr sz="3400" b="1">
              <a:solidFill>
                <a:srgbClr val="5ED625"/>
              </a:solidFill>
              <a:latin typeface="Amaranth"/>
              <a:ea typeface="Amaranth"/>
              <a:cs typeface="Amaranth"/>
              <a:sym typeface="Amaranth"/>
            </a:endParaRPr>
          </a:p>
        </p:txBody>
      </p:sp>
      <p:pic>
        <p:nvPicPr>
          <p:cNvPr id="322" name="Google Shape;322;p45"/>
          <p:cNvPicPr preferRelativeResize="0"/>
          <p:nvPr/>
        </p:nvPicPr>
        <p:blipFill rotWithShape="1">
          <a:blip r:embed="rId3">
            <a:alphaModFix/>
          </a:blip>
          <a:srcRect l="31010" t="26836" r="31274" b="34219"/>
          <a:stretch/>
        </p:blipFill>
        <p:spPr>
          <a:xfrm>
            <a:off x="3129749" y="1465988"/>
            <a:ext cx="2141775" cy="2211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23"/>
        <p:cNvGrpSpPr/>
        <p:nvPr/>
      </p:nvGrpSpPr>
      <p:grpSpPr>
        <a:xfrm>
          <a:off x="0" y="0"/>
          <a:ext cx="0" cy="0"/>
          <a:chOff x="0" y="0"/>
          <a:chExt cx="0" cy="0"/>
        </a:xfrm>
      </p:grpSpPr>
      <p:pic>
        <p:nvPicPr>
          <p:cNvPr id="224" name="Google Shape;224;p34"/>
          <p:cNvPicPr preferRelativeResize="0"/>
          <p:nvPr/>
        </p:nvPicPr>
        <p:blipFill>
          <a:blip r:embed="rId3">
            <a:alphaModFix/>
          </a:blip>
          <a:stretch>
            <a:fillRect/>
          </a:stretch>
        </p:blipFill>
        <p:spPr>
          <a:xfrm>
            <a:off x="3735875" y="2087451"/>
            <a:ext cx="5214674" cy="3056050"/>
          </a:xfrm>
          <a:prstGeom prst="rect">
            <a:avLst/>
          </a:prstGeom>
          <a:noFill/>
          <a:ln>
            <a:noFill/>
          </a:ln>
        </p:spPr>
      </p:pic>
      <p:sp>
        <p:nvSpPr>
          <p:cNvPr id="225" name="Google Shape;225;p34"/>
          <p:cNvSpPr txBox="1"/>
          <p:nvPr/>
        </p:nvSpPr>
        <p:spPr>
          <a:xfrm>
            <a:off x="3873725" y="1806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Let’s play</a:t>
            </a:r>
            <a:r>
              <a:rPr lang="en" sz="3400">
                <a:solidFill>
                  <a:srgbClr val="5ED625"/>
                </a:solidFill>
                <a:latin typeface="Amaranth"/>
                <a:ea typeface="Amaranth"/>
                <a:cs typeface="Amaranth"/>
                <a:sym typeface="Amaranth"/>
              </a:rPr>
              <a:t/>
            </a:r>
            <a:br>
              <a:rPr lang="en" sz="3400">
                <a:solidFill>
                  <a:srgbClr val="5ED625"/>
                </a:solidFill>
                <a:latin typeface="Amaranth"/>
                <a:ea typeface="Amaranth"/>
                <a:cs typeface="Amaranth"/>
                <a:sym typeface="Amaranth"/>
              </a:rPr>
            </a:br>
            <a:r>
              <a:rPr lang="en" sz="3400">
                <a:solidFill>
                  <a:srgbClr val="5ED625"/>
                </a:solidFill>
                <a:latin typeface="Amaranth"/>
                <a:ea typeface="Amaranth"/>
                <a:cs typeface="Amaranth"/>
                <a:sym typeface="Amaranth"/>
              </a:rPr>
              <a:t>Should I keep it safe?</a:t>
            </a:r>
            <a:br>
              <a:rPr lang="en" sz="3400">
                <a:solidFill>
                  <a:srgbClr val="5ED625"/>
                </a:solidFill>
                <a:latin typeface="Amaranth"/>
                <a:ea typeface="Amaranth"/>
                <a:cs typeface="Amaranth"/>
                <a:sym typeface="Amaranth"/>
              </a:rPr>
            </a:br>
            <a:r>
              <a:rPr lang="en" sz="3400">
                <a:solidFill>
                  <a:srgbClr val="5ED625"/>
                </a:solidFill>
                <a:latin typeface="Amaranth"/>
                <a:ea typeface="Amaranth"/>
                <a:cs typeface="Amaranth"/>
                <a:sym typeface="Amaranth"/>
              </a:rPr>
              <a:t>Or share away?</a:t>
            </a:r>
            <a:endParaRPr sz="3400">
              <a:solidFill>
                <a:srgbClr val="5ED625"/>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226" name="Google Shape;226;p34"/>
          <p:cNvPicPr preferRelativeResize="0"/>
          <p:nvPr/>
        </p:nvPicPr>
        <p:blipFill>
          <a:blip r:embed="rId4">
            <a:alphaModFix/>
          </a:blip>
          <a:stretch>
            <a:fillRect/>
          </a:stretch>
        </p:blipFill>
        <p:spPr>
          <a:xfrm>
            <a:off x="838200" y="785600"/>
            <a:ext cx="2786325" cy="3976900"/>
          </a:xfrm>
          <a:prstGeom prst="rect">
            <a:avLst/>
          </a:prstGeom>
          <a:noFill/>
          <a:ln>
            <a:noFill/>
          </a:ln>
        </p:spPr>
      </p:pic>
      <p:sp>
        <p:nvSpPr>
          <p:cNvPr id="227" name="Google Shape;227;p34"/>
          <p:cNvSpPr txBox="1"/>
          <p:nvPr/>
        </p:nvSpPr>
        <p:spPr>
          <a:xfrm>
            <a:off x="3820963" y="26299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Full name?</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228" name="Google Shape;228;p34"/>
          <p:cNvPicPr preferRelativeResize="0"/>
          <p:nvPr/>
        </p:nvPicPr>
        <p:blipFill>
          <a:blip r:embed="rId5">
            <a:alphaModFix/>
          </a:blip>
          <a:stretch>
            <a:fillRect/>
          </a:stretch>
        </p:blipFill>
        <p:spPr>
          <a:xfrm>
            <a:off x="5685988" y="3439900"/>
            <a:ext cx="1314450" cy="1314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32"/>
        <p:cNvGrpSpPr/>
        <p:nvPr/>
      </p:nvGrpSpPr>
      <p:grpSpPr>
        <a:xfrm>
          <a:off x="0" y="0"/>
          <a:ext cx="0" cy="0"/>
          <a:chOff x="0" y="0"/>
          <a:chExt cx="0" cy="0"/>
        </a:xfrm>
      </p:grpSpPr>
      <p:pic>
        <p:nvPicPr>
          <p:cNvPr id="233" name="Google Shape;233;p35"/>
          <p:cNvPicPr preferRelativeResize="0"/>
          <p:nvPr/>
        </p:nvPicPr>
        <p:blipFill>
          <a:blip r:embed="rId3">
            <a:alphaModFix/>
          </a:blip>
          <a:stretch>
            <a:fillRect/>
          </a:stretch>
        </p:blipFill>
        <p:spPr>
          <a:xfrm>
            <a:off x="3735875" y="2087451"/>
            <a:ext cx="5214674" cy="3056050"/>
          </a:xfrm>
          <a:prstGeom prst="rect">
            <a:avLst/>
          </a:prstGeom>
          <a:noFill/>
          <a:ln>
            <a:noFill/>
          </a:ln>
        </p:spPr>
      </p:pic>
      <p:sp>
        <p:nvSpPr>
          <p:cNvPr id="234" name="Google Shape;234;p35"/>
          <p:cNvSpPr txBox="1"/>
          <p:nvPr/>
        </p:nvSpPr>
        <p:spPr>
          <a:xfrm>
            <a:off x="3820950" y="-151702"/>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dirty="0">
                <a:solidFill>
                  <a:srgbClr val="5ED625"/>
                </a:solidFill>
                <a:latin typeface="Amaranth"/>
                <a:ea typeface="Amaranth"/>
                <a:cs typeface="Amaranth"/>
                <a:sym typeface="Amaranth"/>
              </a:rPr>
              <a:t/>
            </a:r>
            <a:br>
              <a:rPr lang="en" sz="3400" b="1"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Should I keep it safe?</a:t>
            </a:r>
            <a:br>
              <a:rPr lang="en" sz="3400"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Or share away?</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Concert One"/>
              <a:ea typeface="Concert One"/>
              <a:cs typeface="Concert One"/>
              <a:sym typeface="Concert One"/>
            </a:endParaRPr>
          </a:p>
        </p:txBody>
      </p:sp>
      <p:pic>
        <p:nvPicPr>
          <p:cNvPr id="235" name="Google Shape;235;p35"/>
          <p:cNvPicPr preferRelativeResize="0"/>
          <p:nvPr/>
        </p:nvPicPr>
        <p:blipFill>
          <a:blip r:embed="rId4">
            <a:alphaModFix/>
          </a:blip>
          <a:stretch>
            <a:fillRect/>
          </a:stretch>
        </p:blipFill>
        <p:spPr>
          <a:xfrm>
            <a:off x="838200" y="785600"/>
            <a:ext cx="2786325" cy="3976900"/>
          </a:xfrm>
          <a:prstGeom prst="rect">
            <a:avLst/>
          </a:prstGeom>
          <a:noFill/>
          <a:ln>
            <a:noFill/>
          </a:ln>
        </p:spPr>
      </p:pic>
      <p:sp>
        <p:nvSpPr>
          <p:cNvPr id="236" name="Google Shape;236;p35"/>
          <p:cNvSpPr txBox="1"/>
          <p:nvPr/>
        </p:nvSpPr>
        <p:spPr>
          <a:xfrm>
            <a:off x="3820963" y="26299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Favourite ice-cream?</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237" name="Google Shape;237;p35"/>
          <p:cNvPicPr preferRelativeResize="0"/>
          <p:nvPr/>
        </p:nvPicPr>
        <p:blipFill>
          <a:blip r:embed="rId5">
            <a:alphaModFix/>
          </a:blip>
          <a:stretch>
            <a:fillRect/>
          </a:stretch>
        </p:blipFill>
        <p:spPr>
          <a:xfrm>
            <a:off x="5528813" y="3395038"/>
            <a:ext cx="1628775" cy="1323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par>
                                <p:cTn id="8" presetID="10" presetClass="exit" presetSubtype="0" fill="hold" nodeType="withEffect">
                                  <p:stCondLst>
                                    <p:cond delay="0"/>
                                  </p:stCondLst>
                                  <p:childTnLst>
                                    <p:animEffect transition="out" filter="fade">
                                      <p:cBhvr>
                                        <p:cTn id="9" dur="500"/>
                                        <p:tgtEl>
                                          <p:spTgt spid="237"/>
                                        </p:tgtEl>
                                      </p:cBhvr>
                                    </p:animEffect>
                                    <p:set>
                                      <p:cBhvr>
                                        <p:cTn id="10" dur="1" fill="hold">
                                          <p:stCondLst>
                                            <p:cond delay="500"/>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41"/>
        <p:cNvGrpSpPr/>
        <p:nvPr/>
      </p:nvGrpSpPr>
      <p:grpSpPr>
        <a:xfrm>
          <a:off x="0" y="0"/>
          <a:ext cx="0" cy="0"/>
          <a:chOff x="0" y="0"/>
          <a:chExt cx="0" cy="0"/>
        </a:xfrm>
      </p:grpSpPr>
      <p:pic>
        <p:nvPicPr>
          <p:cNvPr id="242" name="Google Shape;242;p36"/>
          <p:cNvPicPr preferRelativeResize="0"/>
          <p:nvPr/>
        </p:nvPicPr>
        <p:blipFill>
          <a:blip r:embed="rId3">
            <a:alphaModFix/>
          </a:blip>
          <a:stretch>
            <a:fillRect/>
          </a:stretch>
        </p:blipFill>
        <p:spPr>
          <a:xfrm>
            <a:off x="3735875" y="2087451"/>
            <a:ext cx="5214674" cy="3056050"/>
          </a:xfrm>
          <a:prstGeom prst="rect">
            <a:avLst/>
          </a:prstGeom>
          <a:noFill/>
          <a:ln>
            <a:noFill/>
          </a:ln>
        </p:spPr>
      </p:pic>
      <p:sp>
        <p:nvSpPr>
          <p:cNvPr id="243" name="Google Shape;243;p36"/>
          <p:cNvSpPr txBox="1"/>
          <p:nvPr/>
        </p:nvSpPr>
        <p:spPr>
          <a:xfrm>
            <a:off x="3774601" y="-1134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
            </a:r>
            <a:br>
              <a:rPr lang="en" sz="3400"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Should I keep it safe?</a:t>
            </a:r>
            <a:br>
              <a:rPr lang="en" sz="3400"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Or share away?</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Amaranth"/>
              <a:ea typeface="Amaranth"/>
              <a:cs typeface="Amaranth"/>
              <a:sym typeface="Amaranth"/>
            </a:endParaRPr>
          </a:p>
        </p:txBody>
      </p:sp>
      <p:pic>
        <p:nvPicPr>
          <p:cNvPr id="244" name="Google Shape;244;p36"/>
          <p:cNvPicPr preferRelativeResize="0"/>
          <p:nvPr/>
        </p:nvPicPr>
        <p:blipFill>
          <a:blip r:embed="rId4">
            <a:alphaModFix/>
          </a:blip>
          <a:stretch>
            <a:fillRect/>
          </a:stretch>
        </p:blipFill>
        <p:spPr>
          <a:xfrm>
            <a:off x="838200" y="785600"/>
            <a:ext cx="2786325" cy="3976900"/>
          </a:xfrm>
          <a:prstGeom prst="rect">
            <a:avLst/>
          </a:prstGeom>
          <a:noFill/>
          <a:ln>
            <a:noFill/>
          </a:ln>
        </p:spPr>
      </p:pic>
      <p:sp>
        <p:nvSpPr>
          <p:cNvPr id="245" name="Google Shape;245;p36"/>
          <p:cNvSpPr txBox="1"/>
          <p:nvPr/>
        </p:nvSpPr>
        <p:spPr>
          <a:xfrm>
            <a:off x="3820963" y="26299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Phone number?</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246" name="Google Shape;246;p36"/>
          <p:cNvPicPr preferRelativeResize="0"/>
          <p:nvPr/>
        </p:nvPicPr>
        <p:blipFill>
          <a:blip r:embed="rId5">
            <a:alphaModFix/>
          </a:blip>
          <a:stretch>
            <a:fillRect/>
          </a:stretch>
        </p:blipFill>
        <p:spPr>
          <a:xfrm>
            <a:off x="5685988" y="3439900"/>
            <a:ext cx="1314450" cy="1314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par>
                                <p:cTn id="8" presetID="10" presetClass="exit" presetSubtype="0" fill="hold" nodeType="withEffect">
                                  <p:stCondLst>
                                    <p:cond delay="0"/>
                                  </p:stCondLst>
                                  <p:childTnLst>
                                    <p:animEffect transition="out" filter="fade">
                                      <p:cBhvr>
                                        <p:cTn id="9" dur="500"/>
                                        <p:tgtEl>
                                          <p:spTgt spid="246"/>
                                        </p:tgtEl>
                                      </p:cBhvr>
                                    </p:animEffect>
                                    <p:set>
                                      <p:cBhvr>
                                        <p:cTn id="10" dur="1" fill="hold">
                                          <p:stCondLst>
                                            <p:cond delay="500"/>
                                          </p:stCondLst>
                                        </p:cTn>
                                        <p:tgtEl>
                                          <p:spTgt spid="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50"/>
        <p:cNvGrpSpPr/>
        <p:nvPr/>
      </p:nvGrpSpPr>
      <p:grpSpPr>
        <a:xfrm>
          <a:off x="0" y="0"/>
          <a:ext cx="0" cy="0"/>
          <a:chOff x="0" y="0"/>
          <a:chExt cx="0" cy="0"/>
        </a:xfrm>
      </p:grpSpPr>
      <p:pic>
        <p:nvPicPr>
          <p:cNvPr id="251" name="Google Shape;251;p37"/>
          <p:cNvPicPr preferRelativeResize="0"/>
          <p:nvPr/>
        </p:nvPicPr>
        <p:blipFill>
          <a:blip r:embed="rId3">
            <a:alphaModFix/>
          </a:blip>
          <a:stretch>
            <a:fillRect/>
          </a:stretch>
        </p:blipFill>
        <p:spPr>
          <a:xfrm>
            <a:off x="3735875" y="2087451"/>
            <a:ext cx="5214674" cy="3056050"/>
          </a:xfrm>
          <a:prstGeom prst="rect">
            <a:avLst/>
          </a:prstGeom>
          <a:noFill/>
          <a:ln>
            <a:noFill/>
          </a:ln>
        </p:spPr>
      </p:pic>
      <p:sp>
        <p:nvSpPr>
          <p:cNvPr id="252" name="Google Shape;252;p37"/>
          <p:cNvSpPr txBox="1"/>
          <p:nvPr/>
        </p:nvSpPr>
        <p:spPr>
          <a:xfrm>
            <a:off x="3820963" y="-358874"/>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Concert One"/>
                <a:ea typeface="Concert One"/>
                <a:cs typeface="Concert One"/>
                <a:sym typeface="Concert One"/>
              </a:rPr>
              <a:t/>
            </a:r>
            <a:br>
              <a:rPr lang="en" sz="3400" dirty="0">
                <a:solidFill>
                  <a:srgbClr val="5ED625"/>
                </a:solidFill>
                <a:latin typeface="Concert One"/>
                <a:ea typeface="Concert One"/>
                <a:cs typeface="Concert One"/>
                <a:sym typeface="Concert One"/>
              </a:rPr>
            </a:br>
            <a:r>
              <a:rPr lang="en" sz="3400" dirty="0">
                <a:solidFill>
                  <a:srgbClr val="5ED625"/>
                </a:solidFill>
                <a:latin typeface="Amaranth"/>
                <a:ea typeface="Amaranth"/>
                <a:cs typeface="Amaranth"/>
                <a:sym typeface="Amaranth"/>
              </a:rPr>
              <a:t>Should I keep it safe?</a:t>
            </a:r>
            <a:br>
              <a:rPr lang="en" sz="3400"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Or share away?</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Amaranth"/>
              <a:ea typeface="Amaranth"/>
              <a:cs typeface="Amaranth"/>
              <a:sym typeface="Amaranth"/>
            </a:endParaRPr>
          </a:p>
        </p:txBody>
      </p:sp>
      <p:pic>
        <p:nvPicPr>
          <p:cNvPr id="253" name="Google Shape;253;p37"/>
          <p:cNvPicPr preferRelativeResize="0"/>
          <p:nvPr/>
        </p:nvPicPr>
        <p:blipFill>
          <a:blip r:embed="rId4">
            <a:alphaModFix/>
          </a:blip>
          <a:stretch>
            <a:fillRect/>
          </a:stretch>
        </p:blipFill>
        <p:spPr>
          <a:xfrm>
            <a:off x="838200" y="785600"/>
            <a:ext cx="2786325" cy="3976900"/>
          </a:xfrm>
          <a:prstGeom prst="rect">
            <a:avLst/>
          </a:prstGeom>
          <a:noFill/>
          <a:ln>
            <a:noFill/>
          </a:ln>
        </p:spPr>
      </p:pic>
      <p:sp>
        <p:nvSpPr>
          <p:cNvPr id="254" name="Google Shape;254;p37"/>
          <p:cNvSpPr txBox="1"/>
          <p:nvPr/>
        </p:nvSpPr>
        <p:spPr>
          <a:xfrm>
            <a:off x="3820963" y="26299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Date of birth?</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255" name="Google Shape;255;p37"/>
          <p:cNvPicPr preferRelativeResize="0"/>
          <p:nvPr/>
        </p:nvPicPr>
        <p:blipFill>
          <a:blip r:embed="rId5">
            <a:alphaModFix/>
          </a:blip>
          <a:stretch>
            <a:fillRect/>
          </a:stretch>
        </p:blipFill>
        <p:spPr>
          <a:xfrm>
            <a:off x="5685988" y="3439900"/>
            <a:ext cx="1314450" cy="1314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par>
                                <p:cTn id="8" presetID="10" presetClass="exit" presetSubtype="0" fill="hold" nodeType="withEffect">
                                  <p:stCondLst>
                                    <p:cond delay="0"/>
                                  </p:stCondLst>
                                  <p:childTnLst>
                                    <p:animEffect transition="out" filter="fade">
                                      <p:cBhvr>
                                        <p:cTn id="9" dur="500"/>
                                        <p:tgtEl>
                                          <p:spTgt spid="255"/>
                                        </p:tgtEl>
                                      </p:cBhvr>
                                    </p:animEffect>
                                    <p:set>
                                      <p:cBhvr>
                                        <p:cTn id="10" dur="1" fill="hold">
                                          <p:stCondLst>
                                            <p:cond delay="500"/>
                                          </p:stCondLst>
                                        </p:cTn>
                                        <p:tgtEl>
                                          <p:spTgt spid="2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59"/>
        <p:cNvGrpSpPr/>
        <p:nvPr/>
      </p:nvGrpSpPr>
      <p:grpSpPr>
        <a:xfrm>
          <a:off x="0" y="0"/>
          <a:ext cx="0" cy="0"/>
          <a:chOff x="0" y="0"/>
          <a:chExt cx="0" cy="0"/>
        </a:xfrm>
      </p:grpSpPr>
      <p:pic>
        <p:nvPicPr>
          <p:cNvPr id="260" name="Google Shape;260;p38"/>
          <p:cNvPicPr preferRelativeResize="0"/>
          <p:nvPr/>
        </p:nvPicPr>
        <p:blipFill>
          <a:blip r:embed="rId3">
            <a:alphaModFix/>
          </a:blip>
          <a:stretch>
            <a:fillRect/>
          </a:stretch>
        </p:blipFill>
        <p:spPr>
          <a:xfrm>
            <a:off x="3735875" y="2087451"/>
            <a:ext cx="5214674" cy="3056050"/>
          </a:xfrm>
          <a:prstGeom prst="rect">
            <a:avLst/>
          </a:prstGeom>
          <a:noFill/>
          <a:ln>
            <a:noFill/>
          </a:ln>
        </p:spPr>
      </p:pic>
      <p:sp>
        <p:nvSpPr>
          <p:cNvPr id="261" name="Google Shape;261;p38"/>
          <p:cNvSpPr txBox="1"/>
          <p:nvPr/>
        </p:nvSpPr>
        <p:spPr>
          <a:xfrm>
            <a:off x="3876465" y="-258974"/>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Concert One"/>
                <a:ea typeface="Concert One"/>
                <a:cs typeface="Concert One"/>
                <a:sym typeface="Concert One"/>
              </a:rPr>
              <a:t/>
            </a:r>
            <a:br>
              <a:rPr lang="en" sz="3400" dirty="0">
                <a:solidFill>
                  <a:srgbClr val="5ED625"/>
                </a:solidFill>
                <a:latin typeface="Concert One"/>
                <a:ea typeface="Concert One"/>
                <a:cs typeface="Concert One"/>
                <a:sym typeface="Concert One"/>
              </a:rPr>
            </a:br>
            <a:r>
              <a:rPr lang="en" sz="3400" dirty="0">
                <a:solidFill>
                  <a:srgbClr val="5ED625"/>
                </a:solidFill>
                <a:latin typeface="Amaranth"/>
                <a:ea typeface="Amaranth"/>
                <a:cs typeface="Amaranth"/>
                <a:sym typeface="Amaranth"/>
              </a:rPr>
              <a:t>Should I keep it safe?</a:t>
            </a:r>
            <a:br>
              <a:rPr lang="en" sz="3400"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Or share away?</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Concert One"/>
              <a:ea typeface="Concert One"/>
              <a:cs typeface="Concert One"/>
              <a:sym typeface="Concert One"/>
            </a:endParaRPr>
          </a:p>
        </p:txBody>
      </p:sp>
      <p:sp>
        <p:nvSpPr>
          <p:cNvPr id="262" name="Google Shape;262;p38"/>
          <p:cNvSpPr txBox="1"/>
          <p:nvPr/>
        </p:nvSpPr>
        <p:spPr>
          <a:xfrm>
            <a:off x="3820963" y="22489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A picture in front </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r>
              <a:rPr lang="en" sz="3400">
                <a:solidFill>
                  <a:srgbClr val="FFFFFF"/>
                </a:solidFill>
                <a:latin typeface="Amaranth"/>
                <a:ea typeface="Amaranth"/>
                <a:cs typeface="Amaranth"/>
                <a:sym typeface="Amaranth"/>
              </a:rPr>
              <a:t>of your house?</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263" name="Google Shape;263;p38"/>
          <p:cNvPicPr preferRelativeResize="0"/>
          <p:nvPr/>
        </p:nvPicPr>
        <p:blipFill>
          <a:blip r:embed="rId4">
            <a:alphaModFix/>
          </a:blip>
          <a:stretch>
            <a:fillRect/>
          </a:stretch>
        </p:blipFill>
        <p:spPr>
          <a:xfrm>
            <a:off x="5685988" y="3439900"/>
            <a:ext cx="1314450" cy="1314450"/>
          </a:xfrm>
          <a:prstGeom prst="rect">
            <a:avLst/>
          </a:prstGeom>
          <a:noFill/>
          <a:ln>
            <a:noFill/>
          </a:ln>
        </p:spPr>
      </p:pic>
      <p:pic>
        <p:nvPicPr>
          <p:cNvPr id="264" name="Google Shape;264;p38"/>
          <p:cNvPicPr preferRelativeResize="0"/>
          <p:nvPr/>
        </p:nvPicPr>
        <p:blipFill>
          <a:blip r:embed="rId5">
            <a:alphaModFix/>
          </a:blip>
          <a:stretch>
            <a:fillRect/>
          </a:stretch>
        </p:blipFill>
        <p:spPr>
          <a:xfrm>
            <a:off x="281515" y="228600"/>
            <a:ext cx="3846886" cy="4366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par>
                                <p:cTn id="8" presetID="10" presetClass="exit" presetSubtype="0" fill="hold" nodeType="withEffect">
                                  <p:stCondLst>
                                    <p:cond delay="0"/>
                                  </p:stCondLst>
                                  <p:childTnLst>
                                    <p:animEffect transition="out" filter="fade">
                                      <p:cBhvr>
                                        <p:cTn id="9" dur="500"/>
                                        <p:tgtEl>
                                          <p:spTgt spid="263"/>
                                        </p:tgtEl>
                                      </p:cBhvr>
                                    </p:animEffect>
                                    <p:set>
                                      <p:cBhvr>
                                        <p:cTn id="10" dur="1" fill="hold">
                                          <p:stCondLst>
                                            <p:cond delay="500"/>
                                          </p:stCondLst>
                                        </p:cTn>
                                        <p:tgtEl>
                                          <p:spTgt spid="2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68"/>
        <p:cNvGrpSpPr/>
        <p:nvPr/>
      </p:nvGrpSpPr>
      <p:grpSpPr>
        <a:xfrm>
          <a:off x="0" y="0"/>
          <a:ext cx="0" cy="0"/>
          <a:chOff x="0" y="0"/>
          <a:chExt cx="0" cy="0"/>
        </a:xfrm>
      </p:grpSpPr>
      <p:pic>
        <p:nvPicPr>
          <p:cNvPr id="269" name="Google Shape;269;p39"/>
          <p:cNvPicPr preferRelativeResize="0"/>
          <p:nvPr/>
        </p:nvPicPr>
        <p:blipFill>
          <a:blip r:embed="rId3">
            <a:alphaModFix/>
          </a:blip>
          <a:stretch>
            <a:fillRect/>
          </a:stretch>
        </p:blipFill>
        <p:spPr>
          <a:xfrm>
            <a:off x="3735875" y="2087451"/>
            <a:ext cx="5214674" cy="3056050"/>
          </a:xfrm>
          <a:prstGeom prst="rect">
            <a:avLst/>
          </a:prstGeom>
          <a:noFill/>
          <a:ln>
            <a:noFill/>
          </a:ln>
        </p:spPr>
      </p:pic>
      <p:sp>
        <p:nvSpPr>
          <p:cNvPr id="270" name="Google Shape;270;p39"/>
          <p:cNvSpPr txBox="1"/>
          <p:nvPr/>
        </p:nvSpPr>
        <p:spPr>
          <a:xfrm>
            <a:off x="3906049" y="-382662"/>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Concert One"/>
                <a:ea typeface="Concert One"/>
                <a:cs typeface="Concert One"/>
                <a:sym typeface="Concert One"/>
              </a:rPr>
              <a:t/>
            </a:r>
            <a:br>
              <a:rPr lang="en" sz="3400" dirty="0">
                <a:solidFill>
                  <a:srgbClr val="5ED625"/>
                </a:solidFill>
                <a:latin typeface="Concert One"/>
                <a:ea typeface="Concert One"/>
                <a:cs typeface="Concert One"/>
                <a:sym typeface="Concert One"/>
              </a:rPr>
            </a:br>
            <a:r>
              <a:rPr lang="en" sz="3400" dirty="0">
                <a:solidFill>
                  <a:srgbClr val="5ED625"/>
                </a:solidFill>
                <a:latin typeface="Amaranth"/>
                <a:ea typeface="Amaranth"/>
                <a:cs typeface="Amaranth"/>
                <a:sym typeface="Amaranth"/>
              </a:rPr>
              <a:t>Should I keep it safe?</a:t>
            </a:r>
            <a:br>
              <a:rPr lang="en" sz="3400"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Or share away?</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Concert One"/>
              <a:ea typeface="Concert One"/>
              <a:cs typeface="Concert One"/>
              <a:sym typeface="Concert One"/>
            </a:endParaRPr>
          </a:p>
        </p:txBody>
      </p:sp>
      <p:sp>
        <p:nvSpPr>
          <p:cNvPr id="271" name="Google Shape;271;p39"/>
          <p:cNvSpPr txBox="1"/>
          <p:nvPr/>
        </p:nvSpPr>
        <p:spPr>
          <a:xfrm>
            <a:off x="3820963" y="22489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A picture in front </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r>
              <a:rPr lang="en" sz="3400">
                <a:solidFill>
                  <a:srgbClr val="FFFFFF"/>
                </a:solidFill>
                <a:latin typeface="Amaranth"/>
                <a:ea typeface="Amaranth"/>
                <a:cs typeface="Amaranth"/>
                <a:sym typeface="Amaranth"/>
              </a:rPr>
              <a:t>of the Eiffel tower?</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272" name="Google Shape;272;p39"/>
          <p:cNvPicPr preferRelativeResize="0"/>
          <p:nvPr/>
        </p:nvPicPr>
        <p:blipFill>
          <a:blip r:embed="rId4">
            <a:alphaModFix/>
          </a:blip>
          <a:stretch>
            <a:fillRect/>
          </a:stretch>
        </p:blipFill>
        <p:spPr>
          <a:xfrm>
            <a:off x="5528813" y="3395038"/>
            <a:ext cx="1628775" cy="1323975"/>
          </a:xfrm>
          <a:prstGeom prst="rect">
            <a:avLst/>
          </a:prstGeom>
          <a:noFill/>
          <a:ln>
            <a:noFill/>
          </a:ln>
        </p:spPr>
      </p:pic>
      <p:pic>
        <p:nvPicPr>
          <p:cNvPr id="273" name="Google Shape;273;p39"/>
          <p:cNvPicPr preferRelativeResize="0"/>
          <p:nvPr/>
        </p:nvPicPr>
        <p:blipFill>
          <a:blip r:embed="rId5">
            <a:alphaModFix/>
          </a:blip>
          <a:stretch>
            <a:fillRect/>
          </a:stretch>
        </p:blipFill>
        <p:spPr>
          <a:xfrm>
            <a:off x="609600" y="-301300"/>
            <a:ext cx="3905699" cy="49876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 fill="hold"/>
                                        <p:tgtEl>
                                          <p:spTgt spid="27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72"/>
                                        </p:tgtEl>
                                        <p:attrNameLst>
                                          <p:attrName>style.visibility</p:attrName>
                                        </p:attrNameLst>
                                      </p:cBhvr>
                                      <p:to>
                                        <p:strVal val="visible"/>
                                      </p:to>
                                    </p:set>
                                    <p:animEffect transition="in" filter="fade">
                                      <p:cBhvr>
                                        <p:cTn id="11" dur="500"/>
                                        <p:tgtEl>
                                          <p:spTgt spid="272"/>
                                        </p:tgtEl>
                                      </p:cBhvr>
                                    </p:animEffect>
                                  </p:childTnLst>
                                </p:cTn>
                              </p:par>
                              <p:par>
                                <p:cTn id="12" presetID="10" presetClass="exit" presetSubtype="0" fill="hold" nodeType="withEffect">
                                  <p:stCondLst>
                                    <p:cond delay="0"/>
                                  </p:stCondLst>
                                  <p:childTnLst>
                                    <p:animEffect transition="out" filter="fade">
                                      <p:cBhvr>
                                        <p:cTn id="13" dur="500"/>
                                        <p:tgtEl>
                                          <p:spTgt spid="272"/>
                                        </p:tgtEl>
                                      </p:cBhvr>
                                    </p:animEffect>
                                    <p:set>
                                      <p:cBhvr>
                                        <p:cTn id="14" dur="1" fill="hold">
                                          <p:stCondLst>
                                            <p:cond delay="500"/>
                                          </p:stCondLst>
                                        </p:cTn>
                                        <p:tgtEl>
                                          <p:spTgt spid="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5"/>
          <p:cNvPicPr preferRelativeResize="0"/>
          <p:nvPr/>
        </p:nvPicPr>
        <p:blipFill>
          <a:blip r:embed="rId3">
            <a:alphaModFix/>
          </a:blip>
          <a:stretch>
            <a:fillRect/>
          </a:stretch>
        </p:blipFill>
        <p:spPr>
          <a:xfrm>
            <a:off x="2230149" y="-65175"/>
            <a:ext cx="4653782" cy="4838701"/>
          </a:xfrm>
          <a:prstGeom prst="rect">
            <a:avLst/>
          </a:prstGeom>
          <a:noFill/>
          <a:ln>
            <a:noFill/>
          </a:ln>
        </p:spPr>
      </p:pic>
      <p:pic>
        <p:nvPicPr>
          <p:cNvPr id="155" name="Google Shape;155;p25"/>
          <p:cNvPicPr preferRelativeResize="0"/>
          <p:nvPr/>
        </p:nvPicPr>
        <p:blipFill>
          <a:blip r:embed="rId4">
            <a:alphaModFix/>
          </a:blip>
          <a:stretch>
            <a:fillRect/>
          </a:stretch>
        </p:blipFill>
        <p:spPr>
          <a:xfrm>
            <a:off x="838200" y="785600"/>
            <a:ext cx="2786325" cy="3976900"/>
          </a:xfrm>
          <a:prstGeom prst="rect">
            <a:avLst/>
          </a:prstGeom>
          <a:noFill/>
          <a:ln>
            <a:noFill/>
          </a:ln>
        </p:spPr>
      </p:pic>
      <p:pic>
        <p:nvPicPr>
          <p:cNvPr id="156" name="Google Shape;156;p25"/>
          <p:cNvPicPr preferRelativeResize="0"/>
          <p:nvPr/>
        </p:nvPicPr>
        <p:blipFill>
          <a:blip r:embed="rId5">
            <a:alphaModFix/>
          </a:blip>
          <a:stretch>
            <a:fillRect/>
          </a:stretch>
        </p:blipFill>
        <p:spPr>
          <a:xfrm>
            <a:off x="7082012" y="2724150"/>
            <a:ext cx="1321675" cy="1779175"/>
          </a:xfrm>
          <a:prstGeom prst="rect">
            <a:avLst/>
          </a:prstGeom>
          <a:noFill/>
          <a:ln>
            <a:noFill/>
          </a:ln>
        </p:spPr>
      </p:pic>
    </p:spTree>
    <p:extLst>
      <p:ext uri="{BB962C8B-B14F-4D97-AF65-F5344CB8AC3E}">
        <p14:creationId xmlns:p14="http://schemas.microsoft.com/office/powerpoint/2010/main" val="3149325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77"/>
        <p:cNvGrpSpPr/>
        <p:nvPr/>
      </p:nvGrpSpPr>
      <p:grpSpPr>
        <a:xfrm>
          <a:off x="0" y="0"/>
          <a:ext cx="0" cy="0"/>
          <a:chOff x="0" y="0"/>
          <a:chExt cx="0" cy="0"/>
        </a:xfrm>
      </p:grpSpPr>
      <p:pic>
        <p:nvPicPr>
          <p:cNvPr id="278" name="Google Shape;278;p40"/>
          <p:cNvPicPr preferRelativeResize="0"/>
          <p:nvPr/>
        </p:nvPicPr>
        <p:blipFill>
          <a:blip r:embed="rId3">
            <a:alphaModFix/>
          </a:blip>
          <a:stretch>
            <a:fillRect/>
          </a:stretch>
        </p:blipFill>
        <p:spPr>
          <a:xfrm>
            <a:off x="3735875" y="2087451"/>
            <a:ext cx="5214674" cy="3056050"/>
          </a:xfrm>
          <a:prstGeom prst="rect">
            <a:avLst/>
          </a:prstGeom>
          <a:noFill/>
          <a:ln>
            <a:noFill/>
          </a:ln>
        </p:spPr>
      </p:pic>
      <p:sp>
        <p:nvSpPr>
          <p:cNvPr id="279" name="Google Shape;279;p40"/>
          <p:cNvSpPr txBox="1"/>
          <p:nvPr/>
        </p:nvSpPr>
        <p:spPr>
          <a:xfrm>
            <a:off x="3820963" y="-331263"/>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Concert One"/>
                <a:ea typeface="Concert One"/>
                <a:cs typeface="Concert One"/>
                <a:sym typeface="Concert One"/>
              </a:rPr>
              <a:t/>
            </a:r>
            <a:br>
              <a:rPr lang="en" sz="3400" dirty="0">
                <a:solidFill>
                  <a:srgbClr val="5ED625"/>
                </a:solidFill>
                <a:latin typeface="Concert One"/>
                <a:ea typeface="Concert One"/>
                <a:cs typeface="Concert One"/>
                <a:sym typeface="Concert One"/>
              </a:rPr>
            </a:br>
            <a:r>
              <a:rPr lang="en" sz="3400" dirty="0">
                <a:solidFill>
                  <a:srgbClr val="5ED625"/>
                </a:solidFill>
                <a:latin typeface="Amaranth"/>
                <a:ea typeface="Amaranth"/>
                <a:cs typeface="Amaranth"/>
                <a:sym typeface="Amaranth"/>
              </a:rPr>
              <a:t>Should I keep it safe?</a:t>
            </a:r>
            <a:br>
              <a:rPr lang="en" sz="3400" dirty="0">
                <a:solidFill>
                  <a:srgbClr val="5ED625"/>
                </a:solidFill>
                <a:latin typeface="Amaranth"/>
                <a:ea typeface="Amaranth"/>
                <a:cs typeface="Amaranth"/>
                <a:sym typeface="Amaranth"/>
              </a:rPr>
            </a:br>
            <a:r>
              <a:rPr lang="en" sz="3400" dirty="0">
                <a:solidFill>
                  <a:srgbClr val="5ED625"/>
                </a:solidFill>
                <a:latin typeface="Amaranth"/>
                <a:ea typeface="Amaranth"/>
                <a:cs typeface="Amaranth"/>
                <a:sym typeface="Amaranth"/>
              </a:rPr>
              <a:t>Or share away?</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Concert One"/>
              <a:ea typeface="Concert One"/>
              <a:cs typeface="Concert One"/>
              <a:sym typeface="Concert One"/>
            </a:endParaRPr>
          </a:p>
        </p:txBody>
      </p:sp>
      <p:sp>
        <p:nvSpPr>
          <p:cNvPr id="280" name="Google Shape;280;p40"/>
          <p:cNvSpPr txBox="1"/>
          <p:nvPr/>
        </p:nvSpPr>
        <p:spPr>
          <a:xfrm>
            <a:off x="3820963" y="22489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A picture of you</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r>
              <a:rPr lang="en" sz="3400">
                <a:solidFill>
                  <a:srgbClr val="FFFFFF"/>
                </a:solidFill>
                <a:latin typeface="Amaranth"/>
                <a:ea typeface="Amaranth"/>
                <a:cs typeface="Amaranth"/>
                <a:sym typeface="Amaranth"/>
              </a:rPr>
              <a:t>in school uniform?</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281" name="Google Shape;281;p40"/>
          <p:cNvPicPr preferRelativeResize="0"/>
          <p:nvPr/>
        </p:nvPicPr>
        <p:blipFill>
          <a:blip r:embed="rId4">
            <a:alphaModFix/>
          </a:blip>
          <a:stretch>
            <a:fillRect/>
          </a:stretch>
        </p:blipFill>
        <p:spPr>
          <a:xfrm>
            <a:off x="5685988" y="3439900"/>
            <a:ext cx="1314450" cy="1314450"/>
          </a:xfrm>
          <a:prstGeom prst="rect">
            <a:avLst/>
          </a:prstGeom>
          <a:noFill/>
          <a:ln>
            <a:noFill/>
          </a:ln>
        </p:spPr>
      </p:pic>
      <p:pic>
        <p:nvPicPr>
          <p:cNvPr id="282" name="Google Shape;282;p40"/>
          <p:cNvPicPr preferRelativeResize="0"/>
          <p:nvPr/>
        </p:nvPicPr>
        <p:blipFill>
          <a:blip r:embed="rId5">
            <a:alphaModFix/>
          </a:blip>
          <a:stretch>
            <a:fillRect/>
          </a:stretch>
        </p:blipFill>
        <p:spPr>
          <a:xfrm>
            <a:off x="358326" y="314428"/>
            <a:ext cx="3846875" cy="45146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500"/>
                                        <p:tgtEl>
                                          <p:spTgt spid="281"/>
                                        </p:tgtEl>
                                      </p:cBhvr>
                                    </p:animEffect>
                                  </p:childTnLst>
                                </p:cTn>
                              </p:par>
                              <p:par>
                                <p:cTn id="8" presetID="10" presetClass="exit" presetSubtype="0" fill="hold" nodeType="withEffect">
                                  <p:stCondLst>
                                    <p:cond delay="0"/>
                                  </p:stCondLst>
                                  <p:childTnLst>
                                    <p:animEffect transition="out" filter="fade">
                                      <p:cBhvr>
                                        <p:cTn id="9" dur="500"/>
                                        <p:tgtEl>
                                          <p:spTgt spid="281"/>
                                        </p:tgtEl>
                                      </p:cBhvr>
                                    </p:animEffect>
                                    <p:set>
                                      <p:cBhvr>
                                        <p:cTn id="10" dur="1" fill="hold">
                                          <p:stCondLst>
                                            <p:cond delay="500"/>
                                          </p:stCondLst>
                                        </p:cTn>
                                        <p:tgtEl>
                                          <p:spTgt spid="281"/>
                                        </p:tgtEl>
                                        <p:attrNameLst>
                                          <p:attrName>style.visibility</p:attrName>
                                        </p:attrNameLst>
                                      </p:cBhvr>
                                      <p:to>
                                        <p:strVal val="hidden"/>
                                      </p:to>
                                    </p:set>
                                  </p:childTnLst>
                                </p:cTn>
                              </p:par>
                            </p:childTnLst>
                          </p:cTn>
                        </p:par>
                        <p:par>
                          <p:cTn id="11" fill="hold">
                            <p:stCondLst>
                              <p:cond delay="501"/>
                            </p:stCondLst>
                            <p:childTnLst>
                              <p:par>
                                <p:cTn id="12" presetID="2" presetClass="exit" presetSubtype="1" fill="hold" nodeType="afterEffect">
                                  <p:stCondLst>
                                    <p:cond delay="0"/>
                                  </p:stCondLst>
                                  <p:childTnLst>
                                    <p:anim calcmode="lin" valueType="num">
                                      <p:cBhvr additive="base">
                                        <p:cTn id="13" dur="500"/>
                                        <p:tgtEl>
                                          <p:spTgt spid="279"/>
                                        </p:tgtEl>
                                        <p:attrNameLst>
                                          <p:attrName>ppt_y</p:attrName>
                                        </p:attrNameLst>
                                      </p:cBhvr>
                                      <p:tavLst>
                                        <p:tav tm="0">
                                          <p:val>
                                            <p:strVal val="#ppt_y"/>
                                          </p:val>
                                        </p:tav>
                                        <p:tav tm="100000">
                                          <p:val>
                                            <p:strVal val="#ppt_y-1"/>
                                          </p:val>
                                        </p:tav>
                                      </p:tavLst>
                                    </p:anim>
                                    <p:set>
                                      <p:cBhvr>
                                        <p:cTn id="14" dur="1" fill="hold">
                                          <p:stCondLst>
                                            <p:cond delay="500"/>
                                          </p:stCondLst>
                                        </p:cTn>
                                        <p:tgtEl>
                                          <p:spTgt spid="2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5"/>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21" name="Google Shape;321;p45"/>
          <p:cNvSpPr txBox="1"/>
          <p:nvPr/>
        </p:nvSpPr>
        <p:spPr>
          <a:xfrm>
            <a:off x="1266925"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Do activity 3 on your worksheet</a:t>
            </a:r>
            <a:endParaRPr sz="3400" b="1">
              <a:solidFill>
                <a:srgbClr val="5ED625"/>
              </a:solidFill>
              <a:latin typeface="Amaranth"/>
              <a:ea typeface="Amaranth"/>
              <a:cs typeface="Amaranth"/>
              <a:sym typeface="Amaranth"/>
            </a:endParaRPr>
          </a:p>
        </p:txBody>
      </p:sp>
      <p:pic>
        <p:nvPicPr>
          <p:cNvPr id="322" name="Google Shape;322;p45"/>
          <p:cNvPicPr preferRelativeResize="0"/>
          <p:nvPr/>
        </p:nvPicPr>
        <p:blipFill rotWithShape="1">
          <a:blip r:embed="rId3">
            <a:alphaModFix/>
          </a:blip>
          <a:srcRect l="31010" t="26836" r="31274" b="34219"/>
          <a:stretch/>
        </p:blipFill>
        <p:spPr>
          <a:xfrm>
            <a:off x="3129749" y="1465988"/>
            <a:ext cx="2141775" cy="2211525"/>
          </a:xfrm>
          <a:prstGeom prst="rect">
            <a:avLst/>
          </a:prstGeom>
          <a:noFill/>
          <a:ln>
            <a:noFill/>
          </a:ln>
        </p:spPr>
      </p:pic>
    </p:spTree>
    <p:extLst>
      <p:ext uri="{BB962C8B-B14F-4D97-AF65-F5344CB8AC3E}">
        <p14:creationId xmlns:p14="http://schemas.microsoft.com/office/powerpoint/2010/main" val="733305329"/>
      </p:ext>
    </p:extLst>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86"/>
        <p:cNvGrpSpPr/>
        <p:nvPr/>
      </p:nvGrpSpPr>
      <p:grpSpPr>
        <a:xfrm>
          <a:off x="0" y="0"/>
          <a:ext cx="0" cy="0"/>
          <a:chOff x="0" y="0"/>
          <a:chExt cx="0" cy="0"/>
        </a:xfrm>
      </p:grpSpPr>
      <p:sp>
        <p:nvSpPr>
          <p:cNvPr id="287" name="Google Shape;287;p41"/>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288" name="Google Shape;288;p41"/>
          <p:cNvSpPr txBox="1"/>
          <p:nvPr/>
        </p:nvSpPr>
        <p:spPr>
          <a:xfrm>
            <a:off x="1266925" y="1997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Remember, in online gaming,</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dirty="0">
                <a:solidFill>
                  <a:srgbClr val="5ED625"/>
                </a:solidFill>
                <a:latin typeface="Amaranth"/>
                <a:ea typeface="Amaranth"/>
                <a:cs typeface="Amaranth"/>
                <a:sym typeface="Amaranth"/>
              </a:rPr>
              <a:t>talk </a:t>
            </a:r>
            <a:r>
              <a:rPr lang="en" sz="3400" u="sng" dirty="0">
                <a:solidFill>
                  <a:srgbClr val="5ED625"/>
                </a:solidFill>
                <a:latin typeface="Amaranth"/>
                <a:ea typeface="Amaranth"/>
                <a:cs typeface="Amaranth"/>
                <a:sym typeface="Amaranth"/>
              </a:rPr>
              <a:t>only</a:t>
            </a:r>
            <a:r>
              <a:rPr lang="en" sz="3400" dirty="0">
                <a:solidFill>
                  <a:srgbClr val="5ED625"/>
                </a:solidFill>
                <a:latin typeface="Amaranth"/>
                <a:ea typeface="Amaranth"/>
                <a:cs typeface="Amaranth"/>
                <a:sym typeface="Amaranth"/>
              </a:rPr>
              <a:t> about the </a:t>
            </a:r>
            <a:r>
              <a:rPr lang="en" sz="3400" b="1" dirty="0" smtClean="0">
                <a:solidFill>
                  <a:srgbClr val="5ED625"/>
                </a:solidFill>
                <a:latin typeface="Amaranth"/>
                <a:ea typeface="Amaranth"/>
                <a:cs typeface="Amaranth"/>
                <a:sym typeface="Amaranth"/>
              </a:rPr>
              <a:t>game</a:t>
            </a:r>
            <a:r>
              <a:rPr lang="en" sz="3400" dirty="0" smtClean="0">
                <a:solidFill>
                  <a:srgbClr val="5ED625"/>
                </a:solidFill>
                <a:latin typeface="Amaranth"/>
                <a:ea typeface="Amaranth"/>
                <a:cs typeface="Amaranth"/>
                <a:sym typeface="Amaranth"/>
              </a:rPr>
              <a:t>, not about your personal information </a:t>
            </a:r>
            <a:endParaRPr sz="3400" dirty="0">
              <a:solidFill>
                <a:srgbClr val="5ED625"/>
              </a:solidFill>
              <a:latin typeface="Amaranth"/>
              <a:ea typeface="Amaranth"/>
              <a:cs typeface="Amaranth"/>
              <a:sym typeface="Amaranth"/>
            </a:endParaRPr>
          </a:p>
        </p:txBody>
      </p:sp>
      <p:sp>
        <p:nvSpPr>
          <p:cNvPr id="2" name="Oval Callout 1"/>
          <p:cNvSpPr/>
          <p:nvPr/>
        </p:nvSpPr>
        <p:spPr>
          <a:xfrm>
            <a:off x="654340" y="1400960"/>
            <a:ext cx="7927597" cy="293614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292"/>
        <p:cNvGrpSpPr/>
        <p:nvPr/>
      </p:nvGrpSpPr>
      <p:grpSpPr>
        <a:xfrm>
          <a:off x="0" y="0"/>
          <a:ext cx="0" cy="0"/>
          <a:chOff x="0" y="0"/>
          <a:chExt cx="0" cy="0"/>
        </a:xfrm>
      </p:grpSpPr>
      <p:sp>
        <p:nvSpPr>
          <p:cNvPr id="293" name="Google Shape;293;p42"/>
          <p:cNvSpPr txBox="1"/>
          <p:nvPr/>
        </p:nvSpPr>
        <p:spPr>
          <a:xfrm>
            <a:off x="4330925" y="1806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The </a:t>
            </a:r>
            <a:r>
              <a:rPr lang="en" sz="3400" b="1" dirty="0">
                <a:solidFill>
                  <a:srgbClr val="5ED625"/>
                </a:solidFill>
                <a:latin typeface="Amaranth"/>
                <a:ea typeface="Amaranth"/>
                <a:cs typeface="Amaranth"/>
                <a:sym typeface="Amaranth"/>
              </a:rPr>
              <a:t>correct </a:t>
            </a:r>
            <a:r>
              <a:rPr lang="en" sz="3400" dirty="0">
                <a:solidFill>
                  <a:srgbClr val="5ED625"/>
                </a:solidFill>
                <a:latin typeface="Amaranth"/>
                <a:ea typeface="Amaranth"/>
                <a:cs typeface="Amaranth"/>
                <a:sym typeface="Amaranth"/>
              </a:rPr>
              <a:t>way</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r>
              <a:rPr lang="en" sz="3400" dirty="0">
                <a:solidFill>
                  <a:srgbClr val="5ED625"/>
                </a:solidFill>
                <a:latin typeface="Amaranth"/>
                <a:ea typeface="Amaranth"/>
                <a:cs typeface="Amaranth"/>
                <a:sym typeface="Amaranth"/>
              </a:rPr>
              <a:t>t</a:t>
            </a:r>
            <a:r>
              <a:rPr lang="en" sz="3400" dirty="0" smtClean="0">
                <a:solidFill>
                  <a:srgbClr val="5ED625"/>
                </a:solidFill>
                <a:latin typeface="Amaranth"/>
                <a:ea typeface="Amaranth"/>
                <a:cs typeface="Amaranth"/>
                <a:sym typeface="Amaranth"/>
              </a:rPr>
              <a:t>o </a:t>
            </a:r>
            <a:r>
              <a:rPr lang="en" sz="3400" dirty="0">
                <a:solidFill>
                  <a:srgbClr val="5ED625"/>
                </a:solidFill>
                <a:latin typeface="Amaranth"/>
                <a:ea typeface="Amaranth"/>
                <a:cs typeface="Amaranth"/>
                <a:sym typeface="Amaranth"/>
              </a:rPr>
              <a:t>talk online</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Concert One"/>
              <a:ea typeface="Concert One"/>
              <a:cs typeface="Concert One"/>
              <a:sym typeface="Concert One"/>
            </a:endParaRPr>
          </a:p>
        </p:txBody>
      </p:sp>
      <p:pic>
        <p:nvPicPr>
          <p:cNvPr id="294" name="Google Shape;294;p42"/>
          <p:cNvPicPr preferRelativeResize="0"/>
          <p:nvPr/>
        </p:nvPicPr>
        <p:blipFill>
          <a:blip r:embed="rId3">
            <a:alphaModFix/>
          </a:blip>
          <a:stretch>
            <a:fillRect/>
          </a:stretch>
        </p:blipFill>
        <p:spPr>
          <a:xfrm>
            <a:off x="106600" y="997150"/>
            <a:ext cx="4809250" cy="4154051"/>
          </a:xfrm>
          <a:prstGeom prst="rect">
            <a:avLst/>
          </a:prstGeom>
          <a:noFill/>
          <a:ln>
            <a:noFill/>
          </a:ln>
        </p:spPr>
      </p:pic>
      <p:pic>
        <p:nvPicPr>
          <p:cNvPr id="295" name="Google Shape;295;p42"/>
          <p:cNvPicPr preferRelativeResize="0"/>
          <p:nvPr/>
        </p:nvPicPr>
        <p:blipFill rotWithShape="1">
          <a:blip r:embed="rId4">
            <a:alphaModFix/>
          </a:blip>
          <a:srcRect t="38518" r="27865" b="32041"/>
          <a:stretch/>
        </p:blipFill>
        <p:spPr>
          <a:xfrm>
            <a:off x="202250" y="2299675"/>
            <a:ext cx="3614151" cy="1274099"/>
          </a:xfrm>
          <a:prstGeom prst="rect">
            <a:avLst/>
          </a:prstGeom>
          <a:noFill/>
          <a:ln>
            <a:noFill/>
          </a:ln>
        </p:spPr>
      </p:pic>
      <p:pic>
        <p:nvPicPr>
          <p:cNvPr id="296" name="Google Shape;296;p42"/>
          <p:cNvPicPr preferRelativeResize="0"/>
          <p:nvPr/>
        </p:nvPicPr>
        <p:blipFill rotWithShape="1">
          <a:blip r:embed="rId5">
            <a:alphaModFix/>
          </a:blip>
          <a:srcRect t="65975"/>
          <a:stretch/>
        </p:blipFill>
        <p:spPr>
          <a:xfrm>
            <a:off x="19500" y="3698548"/>
            <a:ext cx="4809250" cy="1413378"/>
          </a:xfrm>
          <a:prstGeom prst="rect">
            <a:avLst/>
          </a:prstGeom>
          <a:noFill/>
          <a:ln>
            <a:noFill/>
          </a:ln>
        </p:spPr>
      </p:pic>
      <p:sp>
        <p:nvSpPr>
          <p:cNvPr id="2" name="TextBox 1"/>
          <p:cNvSpPr txBox="1"/>
          <p:nvPr/>
        </p:nvSpPr>
        <p:spPr>
          <a:xfrm>
            <a:off x="5528345" y="2483141"/>
            <a:ext cx="3070371" cy="307777"/>
          </a:xfrm>
          <a:prstGeom prst="rect">
            <a:avLst/>
          </a:prstGeom>
          <a:noFill/>
        </p:spPr>
        <p:txBody>
          <a:bodyPr wrap="square" rtlCol="0">
            <a:spAutoFit/>
          </a:bodyPr>
          <a:lstStyle/>
          <a:p>
            <a:r>
              <a:rPr lang="en-GB" dirty="0" smtClean="0"/>
              <a:t>Scenario 1</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500"/>
                                        <p:tgtEl>
                                          <p:spTgt spid="29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6"/>
                                        </p:tgtEl>
                                        <p:attrNameLst>
                                          <p:attrName>style.visibility</p:attrName>
                                        </p:attrNameLst>
                                      </p:cBhvr>
                                      <p:to>
                                        <p:strVal val="visible"/>
                                      </p:to>
                                    </p:set>
                                    <p:anim calcmode="lin" valueType="num">
                                      <p:cBhvr additive="base">
                                        <p:cTn id="11" dur="1000"/>
                                        <p:tgtEl>
                                          <p:spTgt spid="29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00"/>
        <p:cNvGrpSpPr/>
        <p:nvPr/>
      </p:nvGrpSpPr>
      <p:grpSpPr>
        <a:xfrm>
          <a:off x="0" y="0"/>
          <a:ext cx="0" cy="0"/>
          <a:chOff x="0" y="0"/>
          <a:chExt cx="0" cy="0"/>
        </a:xfrm>
      </p:grpSpPr>
      <p:sp>
        <p:nvSpPr>
          <p:cNvPr id="301" name="Google Shape;301;p43"/>
          <p:cNvSpPr txBox="1"/>
          <p:nvPr/>
        </p:nvSpPr>
        <p:spPr>
          <a:xfrm>
            <a:off x="3949925" y="1806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5ED625"/>
                </a:solidFill>
                <a:latin typeface="Amaranth"/>
                <a:ea typeface="Amaranth"/>
                <a:cs typeface="Amaranth"/>
                <a:sym typeface="Amaranth"/>
              </a:rPr>
              <a:t>Remember, </a:t>
            </a:r>
            <a:endParaRPr sz="3400">
              <a:solidFill>
                <a:srgbClr val="5ED625"/>
              </a:solidFill>
              <a:latin typeface="Amaranth"/>
              <a:ea typeface="Amaranth"/>
              <a:cs typeface="Amaranth"/>
              <a:sym typeface="Amaranth"/>
            </a:endParaRPr>
          </a:p>
          <a:p>
            <a:pPr marL="0" lvl="0" indent="0" algn="ctr" rtl="0">
              <a:spcBef>
                <a:spcPts val="0"/>
              </a:spcBef>
              <a:spcAft>
                <a:spcPts val="0"/>
              </a:spcAft>
              <a:buNone/>
            </a:pPr>
            <a:r>
              <a:rPr lang="en" sz="3400">
                <a:solidFill>
                  <a:srgbClr val="5ED625"/>
                </a:solidFill>
                <a:latin typeface="Amaranth"/>
                <a:ea typeface="Amaranth"/>
                <a:cs typeface="Amaranth"/>
                <a:sym typeface="Amaranth"/>
              </a:rPr>
              <a:t>don´t give away </a:t>
            </a:r>
            <a:br>
              <a:rPr lang="en" sz="3400">
                <a:solidFill>
                  <a:srgbClr val="5ED625"/>
                </a:solidFill>
                <a:latin typeface="Amaranth"/>
                <a:ea typeface="Amaranth"/>
                <a:cs typeface="Amaranth"/>
                <a:sym typeface="Amaranth"/>
              </a:rPr>
            </a:br>
            <a:r>
              <a:rPr lang="en" sz="3400">
                <a:solidFill>
                  <a:srgbClr val="5ED625"/>
                </a:solidFill>
                <a:latin typeface="Amaranth"/>
                <a:ea typeface="Amaranth"/>
                <a:cs typeface="Amaranth"/>
                <a:sym typeface="Amaranth"/>
              </a:rPr>
              <a:t>any personal information</a:t>
            </a:r>
            <a:endParaRPr sz="3400">
              <a:solidFill>
                <a:srgbClr val="5ED625"/>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302" name="Google Shape;302;p43"/>
          <p:cNvPicPr preferRelativeResize="0"/>
          <p:nvPr/>
        </p:nvPicPr>
        <p:blipFill>
          <a:blip r:embed="rId3">
            <a:alphaModFix/>
          </a:blip>
          <a:stretch>
            <a:fillRect/>
          </a:stretch>
        </p:blipFill>
        <p:spPr>
          <a:xfrm>
            <a:off x="457200" y="304800"/>
            <a:ext cx="3388861" cy="4838700"/>
          </a:xfrm>
          <a:prstGeom prst="rect">
            <a:avLst/>
          </a:prstGeom>
          <a:noFill/>
          <a:ln>
            <a:noFill/>
          </a:ln>
        </p:spPr>
      </p:pic>
      <p:pic>
        <p:nvPicPr>
          <p:cNvPr id="303" name="Google Shape;303;p43"/>
          <p:cNvPicPr preferRelativeResize="0"/>
          <p:nvPr/>
        </p:nvPicPr>
        <p:blipFill>
          <a:blip r:embed="rId4">
            <a:alphaModFix/>
          </a:blip>
          <a:stretch>
            <a:fillRect/>
          </a:stretch>
        </p:blipFill>
        <p:spPr>
          <a:xfrm>
            <a:off x="616475" y="1992304"/>
            <a:ext cx="3001975" cy="660675"/>
          </a:xfrm>
          <a:prstGeom prst="rect">
            <a:avLst/>
          </a:prstGeom>
          <a:noFill/>
          <a:ln>
            <a:noFill/>
          </a:ln>
        </p:spPr>
      </p:pic>
      <p:pic>
        <p:nvPicPr>
          <p:cNvPr id="304" name="Google Shape;304;p43"/>
          <p:cNvPicPr preferRelativeResize="0"/>
          <p:nvPr/>
        </p:nvPicPr>
        <p:blipFill>
          <a:blip r:embed="rId5">
            <a:alphaModFix/>
          </a:blip>
          <a:stretch>
            <a:fillRect/>
          </a:stretch>
        </p:blipFill>
        <p:spPr>
          <a:xfrm>
            <a:off x="1833875" y="2814825"/>
            <a:ext cx="1748925" cy="537125"/>
          </a:xfrm>
          <a:prstGeom prst="rect">
            <a:avLst/>
          </a:prstGeom>
          <a:noFill/>
          <a:ln>
            <a:noFill/>
          </a:ln>
        </p:spPr>
      </p:pic>
      <p:pic>
        <p:nvPicPr>
          <p:cNvPr id="305" name="Google Shape;305;p43"/>
          <p:cNvPicPr preferRelativeResize="0"/>
          <p:nvPr/>
        </p:nvPicPr>
        <p:blipFill>
          <a:blip r:embed="rId6">
            <a:alphaModFix/>
          </a:blip>
          <a:stretch>
            <a:fillRect/>
          </a:stretch>
        </p:blipFill>
        <p:spPr>
          <a:xfrm>
            <a:off x="609600" y="3483150"/>
            <a:ext cx="2922092" cy="660675"/>
          </a:xfrm>
          <a:prstGeom prst="rect">
            <a:avLst/>
          </a:prstGeom>
          <a:noFill/>
          <a:ln>
            <a:noFill/>
          </a:ln>
        </p:spPr>
      </p:pic>
      <p:pic>
        <p:nvPicPr>
          <p:cNvPr id="306" name="Google Shape;306;p43"/>
          <p:cNvPicPr preferRelativeResize="0"/>
          <p:nvPr/>
        </p:nvPicPr>
        <p:blipFill>
          <a:blip r:embed="rId7">
            <a:alphaModFix/>
          </a:blip>
          <a:stretch>
            <a:fillRect/>
          </a:stretch>
        </p:blipFill>
        <p:spPr>
          <a:xfrm>
            <a:off x="1795150" y="4190955"/>
            <a:ext cx="1834763" cy="537125"/>
          </a:xfrm>
          <a:prstGeom prst="rect">
            <a:avLst/>
          </a:prstGeom>
          <a:noFill/>
          <a:ln>
            <a:noFill/>
          </a:ln>
        </p:spPr>
      </p:pic>
      <p:sp>
        <p:nvSpPr>
          <p:cNvPr id="2" name="TextBox 1"/>
          <p:cNvSpPr txBox="1"/>
          <p:nvPr/>
        </p:nvSpPr>
        <p:spPr>
          <a:xfrm>
            <a:off x="4295163" y="2541864"/>
            <a:ext cx="3221373" cy="307777"/>
          </a:xfrm>
          <a:prstGeom prst="rect">
            <a:avLst/>
          </a:prstGeom>
          <a:noFill/>
        </p:spPr>
        <p:txBody>
          <a:bodyPr wrap="square" rtlCol="0">
            <a:spAutoFit/>
          </a:bodyPr>
          <a:lstStyle/>
          <a:p>
            <a:r>
              <a:rPr lang="en-GB" dirty="0" smtClean="0"/>
              <a:t>Scenario 2</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3"/>
                                        </p:tgtEl>
                                        <p:attrNameLst>
                                          <p:attrName>style.visibility</p:attrName>
                                        </p:attrNameLst>
                                      </p:cBhvr>
                                      <p:to>
                                        <p:strVal val="visible"/>
                                      </p:to>
                                    </p:set>
                                    <p:anim calcmode="lin" valueType="num">
                                      <p:cBhvr additive="base">
                                        <p:cTn id="7" dur="500"/>
                                        <p:tgtEl>
                                          <p:spTgt spid="303"/>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04"/>
                                        </p:tgtEl>
                                        <p:attrNameLst>
                                          <p:attrName>style.visibility</p:attrName>
                                        </p:attrNameLst>
                                      </p:cBhvr>
                                      <p:to>
                                        <p:strVal val="visible"/>
                                      </p:to>
                                    </p:set>
                                    <p:anim calcmode="lin" valueType="num">
                                      <p:cBhvr additive="base">
                                        <p:cTn id="11" dur="1000"/>
                                        <p:tgtEl>
                                          <p:spTgt spid="304"/>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305"/>
                                        </p:tgtEl>
                                        <p:attrNameLst>
                                          <p:attrName>style.visibility</p:attrName>
                                        </p:attrNameLst>
                                      </p:cBhvr>
                                      <p:to>
                                        <p:strVal val="visible"/>
                                      </p:to>
                                    </p:set>
                                    <p:anim calcmode="lin" valueType="num">
                                      <p:cBhvr additive="base">
                                        <p:cTn id="15" dur="500"/>
                                        <p:tgtEl>
                                          <p:spTgt spid="305"/>
                                        </p:tgtEl>
                                        <p:attrNameLst>
                                          <p:attrName>ppt_x</p:attrName>
                                        </p:attrNameLst>
                                      </p:cBhvr>
                                      <p:tavLst>
                                        <p:tav tm="0">
                                          <p:val>
                                            <p:strVal val="#ppt_x+1"/>
                                          </p:val>
                                        </p:tav>
                                        <p:tav tm="100000">
                                          <p:val>
                                            <p:strVal val="#ppt_x"/>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306"/>
                                        </p:tgtEl>
                                        <p:attrNameLst>
                                          <p:attrName>style.visibility</p:attrName>
                                        </p:attrNameLst>
                                      </p:cBhvr>
                                      <p:to>
                                        <p:strVal val="visible"/>
                                      </p:to>
                                    </p:set>
                                    <p:anim calcmode="lin" valueType="num">
                                      <p:cBhvr additive="base">
                                        <p:cTn id="19" dur="500"/>
                                        <p:tgtEl>
                                          <p:spTgt spid="306"/>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03"/>
                                        </p:tgtEl>
                                      </p:cBhvr>
                                    </p:animEffect>
                                    <p:set>
                                      <p:cBhvr>
                                        <p:cTn id="24" dur="1" fill="hold">
                                          <p:stCondLst>
                                            <p:cond delay="500"/>
                                          </p:stCondLst>
                                        </p:cTn>
                                        <p:tgtEl>
                                          <p:spTgt spid="30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04"/>
                                        </p:tgtEl>
                                      </p:cBhvr>
                                    </p:animEffect>
                                    <p:set>
                                      <p:cBhvr>
                                        <p:cTn id="27" dur="1" fill="hold">
                                          <p:stCondLst>
                                            <p:cond delay="500"/>
                                          </p:stCondLst>
                                        </p:cTn>
                                        <p:tgtEl>
                                          <p:spTgt spid="304"/>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05"/>
                                        </p:tgtEl>
                                      </p:cBhvr>
                                    </p:animEffect>
                                    <p:set>
                                      <p:cBhvr>
                                        <p:cTn id="30" dur="1" fill="hold">
                                          <p:stCondLst>
                                            <p:cond delay="500"/>
                                          </p:stCondLst>
                                        </p:cTn>
                                        <p:tgtEl>
                                          <p:spTgt spid="305"/>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06"/>
                                        </p:tgtEl>
                                      </p:cBhvr>
                                    </p:animEffect>
                                    <p:set>
                                      <p:cBhvr>
                                        <p:cTn id="33" dur="1" fill="hold">
                                          <p:stCondLst>
                                            <p:cond delay="500"/>
                                          </p:stCondLst>
                                        </p:cTn>
                                        <p:tgtEl>
                                          <p:spTgt spid="306"/>
                                        </p:tgtEl>
                                        <p:attrNameLst>
                                          <p:attrName>style.visibility</p:attrName>
                                        </p:attrNameLst>
                                      </p:cBhvr>
                                      <p:to>
                                        <p:strVal val="hidden"/>
                                      </p:to>
                                    </p:set>
                                  </p:childTnLst>
                                </p:cTn>
                              </p:par>
                            </p:childTnLst>
                          </p:cTn>
                        </p:par>
                        <p:par>
                          <p:cTn id="34" fill="hold">
                            <p:stCondLst>
                              <p:cond delay="500"/>
                            </p:stCondLst>
                            <p:childTnLst>
                              <p:par>
                                <p:cTn id="35" presetID="2" presetClass="exit" presetSubtype="4" fill="hold" nodeType="afterEffect">
                                  <p:stCondLst>
                                    <p:cond delay="0"/>
                                  </p:stCondLst>
                                  <p:childTnLst>
                                    <p:anim calcmode="lin" valueType="num">
                                      <p:cBhvr additive="base">
                                        <p:cTn id="36" dur="500"/>
                                        <p:tgtEl>
                                          <p:spTgt spid="302"/>
                                        </p:tgtEl>
                                        <p:attrNameLst>
                                          <p:attrName>ppt_y</p:attrName>
                                        </p:attrNameLst>
                                      </p:cBhvr>
                                      <p:tavLst>
                                        <p:tav tm="0">
                                          <p:val>
                                            <p:strVal val="#ppt_y"/>
                                          </p:val>
                                        </p:tav>
                                        <p:tav tm="100000">
                                          <p:val>
                                            <p:strVal val="#ppt_y+1"/>
                                          </p:val>
                                        </p:tav>
                                      </p:tavLst>
                                    </p:anim>
                                    <p:set>
                                      <p:cBhvr>
                                        <p:cTn id="37" dur="1" fill="hold">
                                          <p:stCondLst>
                                            <p:cond delay="500"/>
                                          </p:stCondLst>
                                        </p:cTn>
                                        <p:tgtEl>
                                          <p:spTgt spid="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10"/>
        <p:cNvGrpSpPr/>
        <p:nvPr/>
      </p:nvGrpSpPr>
      <p:grpSpPr>
        <a:xfrm>
          <a:off x="0" y="0"/>
          <a:ext cx="0" cy="0"/>
          <a:chOff x="0" y="0"/>
          <a:chExt cx="0" cy="0"/>
        </a:xfrm>
      </p:grpSpPr>
      <p:sp>
        <p:nvSpPr>
          <p:cNvPr id="311" name="Google Shape;311;p44"/>
          <p:cNvSpPr txBox="1"/>
          <p:nvPr/>
        </p:nvSpPr>
        <p:spPr>
          <a:xfrm>
            <a:off x="1210325" y="482100"/>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What should Sarah do?</a:t>
            </a:r>
            <a:endParaRPr sz="3400" dirty="0">
              <a:solidFill>
                <a:srgbClr val="5ED625"/>
              </a:solidFill>
              <a:latin typeface="Amaranth"/>
              <a:ea typeface="Amaranth"/>
              <a:cs typeface="Amaranth"/>
              <a:sym typeface="Amaranth"/>
            </a:endParaRPr>
          </a:p>
        </p:txBody>
      </p:sp>
      <p:sp>
        <p:nvSpPr>
          <p:cNvPr id="312" name="Google Shape;312;p44"/>
          <p:cNvSpPr txBox="1"/>
          <p:nvPr/>
        </p:nvSpPr>
        <p:spPr>
          <a:xfrm>
            <a:off x="219525" y="1492968"/>
            <a:ext cx="90726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dirty="0">
                <a:solidFill>
                  <a:srgbClr val="3D85C6"/>
                </a:solidFill>
                <a:latin typeface="Amaranth"/>
                <a:ea typeface="Amaranth"/>
                <a:cs typeface="Amaranth"/>
                <a:sym typeface="Amaranth"/>
              </a:rPr>
              <a:t>A) Write back and be friendly. Ignore the personal comments?</a:t>
            </a:r>
            <a:br>
              <a:rPr lang="en" sz="1900" dirty="0">
                <a:solidFill>
                  <a:srgbClr val="3D85C6"/>
                </a:solidFill>
                <a:latin typeface="Amaranth"/>
                <a:ea typeface="Amaranth"/>
                <a:cs typeface="Amaranth"/>
                <a:sym typeface="Amaranth"/>
              </a:rPr>
            </a:br>
            <a:endParaRPr sz="1900" dirty="0">
              <a:solidFill>
                <a:srgbClr val="3D85C6"/>
              </a:solidFill>
              <a:latin typeface="Amaranth"/>
              <a:ea typeface="Amaranth"/>
              <a:cs typeface="Amaranth"/>
              <a:sym typeface="Amaranth"/>
            </a:endParaRPr>
          </a:p>
          <a:p>
            <a:pPr marL="0" lvl="0" indent="0" algn="l" rtl="0">
              <a:spcBef>
                <a:spcPts val="0"/>
              </a:spcBef>
              <a:spcAft>
                <a:spcPts val="0"/>
              </a:spcAft>
              <a:buNone/>
            </a:pPr>
            <a:r>
              <a:rPr lang="en" sz="2300" dirty="0">
                <a:solidFill>
                  <a:srgbClr val="3D85C6"/>
                </a:solidFill>
                <a:latin typeface="Concert One"/>
                <a:ea typeface="Concert One"/>
                <a:cs typeface="Concert One"/>
                <a:sym typeface="Concert One"/>
              </a:rPr>
              <a:t/>
            </a:r>
            <a:br>
              <a:rPr lang="en" sz="2300" dirty="0">
                <a:solidFill>
                  <a:srgbClr val="3D85C6"/>
                </a:solidFill>
                <a:latin typeface="Concert One"/>
                <a:ea typeface="Concert One"/>
                <a:cs typeface="Concert One"/>
                <a:sym typeface="Concert One"/>
              </a:rPr>
            </a:br>
            <a:endParaRPr sz="2300" dirty="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dirty="0">
              <a:solidFill>
                <a:srgbClr val="3D85C6"/>
              </a:solidFill>
              <a:latin typeface="Concert One"/>
              <a:ea typeface="Concert One"/>
              <a:cs typeface="Concert One"/>
              <a:sym typeface="Concert One"/>
            </a:endParaRPr>
          </a:p>
        </p:txBody>
      </p:sp>
      <p:sp>
        <p:nvSpPr>
          <p:cNvPr id="313" name="Google Shape;313;p44"/>
          <p:cNvSpPr txBox="1"/>
          <p:nvPr/>
        </p:nvSpPr>
        <p:spPr>
          <a:xfrm>
            <a:off x="141875" y="3083962"/>
            <a:ext cx="89259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3D85C6"/>
                </a:solidFill>
                <a:latin typeface="Amaranth"/>
                <a:ea typeface="Amaranth"/>
                <a:cs typeface="Amaranth"/>
                <a:sym typeface="Amaranth"/>
              </a:rPr>
              <a:t>C) Block and report this person to the game and tell her parents?</a:t>
            </a:r>
            <a:endParaRPr sz="2000">
              <a:latin typeface="Amaranth"/>
              <a:ea typeface="Amaranth"/>
              <a:cs typeface="Amaranth"/>
              <a:sym typeface="Amaranth"/>
            </a:endParaRPr>
          </a:p>
        </p:txBody>
      </p:sp>
      <p:sp>
        <p:nvSpPr>
          <p:cNvPr id="314" name="Google Shape;314;p44"/>
          <p:cNvSpPr txBox="1"/>
          <p:nvPr/>
        </p:nvSpPr>
        <p:spPr>
          <a:xfrm>
            <a:off x="147032" y="2197837"/>
            <a:ext cx="7129899"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D85C6"/>
                </a:solidFill>
                <a:latin typeface="Amaranth"/>
                <a:ea typeface="Amaranth"/>
                <a:cs typeface="Amaranth"/>
                <a:sym typeface="Amaranth"/>
              </a:rPr>
              <a:t>B) Write back and say no thanks, I don´t know who you are</a:t>
            </a:r>
            <a:r>
              <a:rPr lang="en" sz="2000" dirty="0" smtClean="0">
                <a:solidFill>
                  <a:srgbClr val="3D85C6"/>
                </a:solidFill>
                <a:latin typeface="Amaranth"/>
                <a:ea typeface="Amaranth"/>
                <a:cs typeface="Amaranth"/>
                <a:sym typeface="Amaranth"/>
              </a:rPr>
              <a:t>? Ask her parents for advice.  </a:t>
            </a:r>
            <a:endParaRPr sz="2000" dirty="0">
              <a:latin typeface="Amaranth"/>
              <a:ea typeface="Amaranth"/>
              <a:cs typeface="Amaranth"/>
              <a:sym typeface="Amaranth"/>
            </a:endParaRPr>
          </a:p>
        </p:txBody>
      </p:sp>
      <p:sp>
        <p:nvSpPr>
          <p:cNvPr id="315" name="Google Shape;315;p44"/>
          <p:cNvSpPr txBox="1"/>
          <p:nvPr/>
        </p:nvSpPr>
        <p:spPr>
          <a:xfrm>
            <a:off x="144000" y="3629362"/>
            <a:ext cx="90000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D85C6"/>
                </a:solidFill>
                <a:latin typeface="Amaranth"/>
                <a:ea typeface="Amaranth"/>
                <a:cs typeface="Amaranth"/>
                <a:sym typeface="Amaranth"/>
              </a:rPr>
              <a:t>D) Nothing, just mute that person and continue playing?</a:t>
            </a:r>
            <a:endParaRPr sz="2000" dirty="0">
              <a:latin typeface="Amaranth"/>
              <a:ea typeface="Amaranth"/>
              <a:cs typeface="Amaranth"/>
              <a:sym typeface="Amaranth"/>
            </a:endParaRPr>
          </a:p>
        </p:txBody>
      </p:sp>
      <p:pic>
        <p:nvPicPr>
          <p:cNvPr id="7" name="Google Shape;218;p33"/>
          <p:cNvPicPr preferRelativeResize="0"/>
          <p:nvPr/>
        </p:nvPicPr>
        <p:blipFill>
          <a:blip r:embed="rId3">
            <a:alphaModFix/>
          </a:blip>
          <a:stretch>
            <a:fillRect/>
          </a:stretch>
        </p:blipFill>
        <p:spPr>
          <a:xfrm>
            <a:off x="7273924" y="803900"/>
            <a:ext cx="2337901" cy="3336850"/>
          </a:xfrm>
          <a:prstGeom prst="rect">
            <a:avLst/>
          </a:prstGeom>
          <a:noFill/>
          <a:ln>
            <a:noFill/>
          </a:ln>
        </p:spPr>
      </p:pic>
      <p:sp>
        <p:nvSpPr>
          <p:cNvPr id="2" name="TextBox 1"/>
          <p:cNvSpPr txBox="1"/>
          <p:nvPr/>
        </p:nvSpPr>
        <p:spPr>
          <a:xfrm>
            <a:off x="313400" y="92279"/>
            <a:ext cx="8629264" cy="523220"/>
          </a:xfrm>
          <a:prstGeom prst="rect">
            <a:avLst/>
          </a:prstGeom>
          <a:noFill/>
        </p:spPr>
        <p:txBody>
          <a:bodyPr wrap="square" rtlCol="0">
            <a:spAutoFit/>
          </a:bodyPr>
          <a:lstStyle/>
          <a:p>
            <a:r>
              <a:rPr lang="en-GB" dirty="0" smtClean="0"/>
              <a:t>Imagine scenario 2 happened to Sarah when she was on </a:t>
            </a:r>
            <a:r>
              <a:rPr lang="en-GB" dirty="0" err="1" smtClean="0"/>
              <a:t>Fortnite</a:t>
            </a:r>
            <a:r>
              <a:rPr lang="en-GB" dirty="0" smtClean="0"/>
              <a:t> and was playing with someone she didn’t know in real life.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1"/>
                                        </p:tgtEl>
                                        <p:attrNameLst>
                                          <p:attrName>style.visibility</p:attrName>
                                        </p:attrNameLst>
                                      </p:cBhvr>
                                      <p:to>
                                        <p:strVal val="visible"/>
                                      </p:to>
                                    </p:set>
                                    <p:anim calcmode="lin" valueType="num">
                                      <p:cBhvr additive="base">
                                        <p:cTn id="7" dur="500"/>
                                        <p:tgtEl>
                                          <p:spTgt spid="31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312"/>
                                        </p:tgtEl>
                                        <p:attrNameLst>
                                          <p:attrName>style.visibility</p:attrName>
                                        </p:attrNameLst>
                                      </p:cBhvr>
                                      <p:to>
                                        <p:strVal val="visible"/>
                                      </p:to>
                                    </p:set>
                                    <p:anim calcmode="lin" valueType="num">
                                      <p:cBhvr additive="base">
                                        <p:cTn id="12" dur="500"/>
                                        <p:tgtEl>
                                          <p:spTgt spid="312"/>
                                        </p:tgtEl>
                                        <p:attrNameLst>
                                          <p:attrName>ppt_x</p:attrName>
                                        </p:attrNameLst>
                                      </p:cBhvr>
                                      <p:tavLst>
                                        <p:tav tm="0">
                                          <p:val>
                                            <p:strVal val="#ppt_x+1"/>
                                          </p:val>
                                        </p:tav>
                                        <p:tav tm="100000">
                                          <p:val>
                                            <p:strVal val="#ppt_x"/>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314"/>
                                        </p:tgtEl>
                                        <p:attrNameLst>
                                          <p:attrName>style.visibility</p:attrName>
                                        </p:attrNameLst>
                                      </p:cBhvr>
                                      <p:to>
                                        <p:strVal val="visible"/>
                                      </p:to>
                                    </p:set>
                                    <p:anim calcmode="lin" valueType="num">
                                      <p:cBhvr additive="base">
                                        <p:cTn id="16" dur="1000"/>
                                        <p:tgtEl>
                                          <p:spTgt spid="314"/>
                                        </p:tgtEl>
                                        <p:attrNameLst>
                                          <p:attrName>ppt_x</p:attrName>
                                        </p:attrNameLst>
                                      </p:cBhvr>
                                      <p:tavLst>
                                        <p:tav tm="0">
                                          <p:val>
                                            <p:strVal val="#ppt_x-1"/>
                                          </p:val>
                                        </p:tav>
                                        <p:tav tm="100000">
                                          <p:val>
                                            <p:strVal val="#ppt_x"/>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313"/>
                                        </p:tgtEl>
                                        <p:attrNameLst>
                                          <p:attrName>style.visibility</p:attrName>
                                        </p:attrNameLst>
                                      </p:cBhvr>
                                      <p:to>
                                        <p:strVal val="visible"/>
                                      </p:to>
                                    </p:set>
                                    <p:anim calcmode="lin" valueType="num">
                                      <p:cBhvr additive="base">
                                        <p:cTn id="20" dur="1000"/>
                                        <p:tgtEl>
                                          <p:spTgt spid="313"/>
                                        </p:tgtEl>
                                        <p:attrNameLst>
                                          <p:attrName>ppt_x</p:attrName>
                                        </p:attrNameLst>
                                      </p:cBhvr>
                                      <p:tavLst>
                                        <p:tav tm="0">
                                          <p:val>
                                            <p:strVal val="#ppt_x+1"/>
                                          </p:val>
                                        </p:tav>
                                        <p:tav tm="100000">
                                          <p:val>
                                            <p:strVal val="#ppt_x"/>
                                          </p:val>
                                        </p:tav>
                                      </p:tavLst>
                                    </p:anim>
                                  </p:childTnLst>
                                </p:cTn>
                              </p:par>
                            </p:childTnLst>
                          </p:cTn>
                        </p:par>
                        <p:par>
                          <p:cTn id="21" fill="hold">
                            <p:stCondLst>
                              <p:cond delay="2500"/>
                            </p:stCondLst>
                            <p:childTnLst>
                              <p:par>
                                <p:cTn id="22" presetID="2" presetClass="entr" presetSubtype="8" fill="hold" nodeType="afterEffect">
                                  <p:stCondLst>
                                    <p:cond delay="0"/>
                                  </p:stCondLst>
                                  <p:childTnLst>
                                    <p:set>
                                      <p:cBhvr>
                                        <p:cTn id="23" dur="1" fill="hold">
                                          <p:stCondLst>
                                            <p:cond delay="0"/>
                                          </p:stCondLst>
                                        </p:cTn>
                                        <p:tgtEl>
                                          <p:spTgt spid="315"/>
                                        </p:tgtEl>
                                        <p:attrNameLst>
                                          <p:attrName>style.visibility</p:attrName>
                                        </p:attrNameLst>
                                      </p:cBhvr>
                                      <p:to>
                                        <p:strVal val="visible"/>
                                      </p:to>
                                    </p:set>
                                    <p:anim calcmode="lin" valueType="num">
                                      <p:cBhvr additive="base">
                                        <p:cTn id="24" dur="1000"/>
                                        <p:tgtEl>
                                          <p:spTgt spid="3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67"/>
        <p:cNvGrpSpPr/>
        <p:nvPr/>
      </p:nvGrpSpPr>
      <p:grpSpPr>
        <a:xfrm>
          <a:off x="0" y="0"/>
          <a:ext cx="0" cy="0"/>
          <a:chOff x="0" y="0"/>
          <a:chExt cx="0" cy="0"/>
        </a:xfrm>
      </p:grpSpPr>
      <p:sp>
        <p:nvSpPr>
          <p:cNvPr id="368" name="Google Shape;368;p50"/>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69" name="Google Shape;369;p50"/>
          <p:cNvSpPr txBox="1"/>
          <p:nvPr/>
        </p:nvSpPr>
        <p:spPr>
          <a:xfrm>
            <a:off x="1266925"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Do activity 4 on your worksheet</a:t>
            </a:r>
            <a:endParaRPr sz="3400" b="1">
              <a:solidFill>
                <a:srgbClr val="5ED625"/>
              </a:solidFill>
              <a:latin typeface="Amaranth"/>
              <a:ea typeface="Amaranth"/>
              <a:cs typeface="Amaranth"/>
              <a:sym typeface="Amaranth"/>
            </a:endParaRPr>
          </a:p>
        </p:txBody>
      </p:sp>
      <p:pic>
        <p:nvPicPr>
          <p:cNvPr id="370" name="Google Shape;370;p50"/>
          <p:cNvPicPr preferRelativeResize="0"/>
          <p:nvPr/>
        </p:nvPicPr>
        <p:blipFill rotWithShape="1">
          <a:blip r:embed="rId3">
            <a:alphaModFix/>
          </a:blip>
          <a:srcRect l="31010" t="26836" r="31274" b="34219"/>
          <a:stretch/>
        </p:blipFill>
        <p:spPr>
          <a:xfrm>
            <a:off x="3129749" y="1465988"/>
            <a:ext cx="2141775" cy="2211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26"/>
        <p:cNvGrpSpPr/>
        <p:nvPr/>
      </p:nvGrpSpPr>
      <p:grpSpPr>
        <a:xfrm>
          <a:off x="0" y="0"/>
          <a:ext cx="0" cy="0"/>
          <a:chOff x="0" y="0"/>
          <a:chExt cx="0" cy="0"/>
        </a:xfrm>
      </p:grpSpPr>
      <p:sp>
        <p:nvSpPr>
          <p:cNvPr id="327" name="Google Shape;327;p46"/>
          <p:cNvSpPr txBox="1"/>
          <p:nvPr/>
        </p:nvSpPr>
        <p:spPr>
          <a:xfrm>
            <a:off x="1266925" y="1684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5ED625"/>
                </a:solidFill>
                <a:latin typeface="Amaranth"/>
                <a:ea typeface="Amaranth"/>
                <a:cs typeface="Amaranth"/>
                <a:sym typeface="Amaranth"/>
              </a:rPr>
              <a:t>What should Sarah do?</a:t>
            </a:r>
            <a:endParaRPr sz="3400">
              <a:solidFill>
                <a:srgbClr val="5ED625"/>
              </a:solidFill>
              <a:latin typeface="Amaranth"/>
              <a:ea typeface="Amaranth"/>
              <a:cs typeface="Amaranth"/>
              <a:sym typeface="Amaranth"/>
            </a:endParaRPr>
          </a:p>
        </p:txBody>
      </p:sp>
      <p:sp>
        <p:nvSpPr>
          <p:cNvPr id="328" name="Google Shape;328;p46"/>
          <p:cNvSpPr txBox="1"/>
          <p:nvPr/>
        </p:nvSpPr>
        <p:spPr>
          <a:xfrm>
            <a:off x="144025" y="1134975"/>
            <a:ext cx="90726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3D85C6"/>
                </a:solidFill>
                <a:latin typeface="Amaranth"/>
                <a:ea typeface="Amaranth"/>
                <a:cs typeface="Amaranth"/>
                <a:sym typeface="Amaranth"/>
              </a:rPr>
              <a:t>A) Write back and be friendly. Ignore the personal comments?</a:t>
            </a:r>
            <a:br>
              <a:rPr lang="en" sz="1900">
                <a:solidFill>
                  <a:srgbClr val="3D85C6"/>
                </a:solidFill>
                <a:latin typeface="Amaranth"/>
                <a:ea typeface="Amaranth"/>
                <a:cs typeface="Amaranth"/>
                <a:sym typeface="Amaranth"/>
              </a:rPr>
            </a:br>
            <a:endParaRPr sz="1900">
              <a:solidFill>
                <a:srgbClr val="3D85C6"/>
              </a:solidFill>
              <a:latin typeface="Amaranth"/>
              <a:ea typeface="Amaranth"/>
              <a:cs typeface="Amaranth"/>
              <a:sym typeface="Amaranth"/>
            </a:endParaRPr>
          </a:p>
          <a:p>
            <a:pPr marL="0" lvl="0" indent="0" algn="l" rtl="0">
              <a:spcBef>
                <a:spcPts val="0"/>
              </a:spcBef>
              <a:spcAft>
                <a:spcPts val="0"/>
              </a:spcAft>
              <a:buNone/>
            </a:pPr>
            <a:r>
              <a:rPr lang="en" sz="2300">
                <a:solidFill>
                  <a:srgbClr val="3D85C6"/>
                </a:solidFill>
                <a:latin typeface="Concert One"/>
                <a:ea typeface="Concert One"/>
                <a:cs typeface="Concert One"/>
                <a:sym typeface="Concert One"/>
              </a:rPr>
              <a:t/>
            </a:r>
            <a:br>
              <a:rPr lang="en" sz="2300">
                <a:solidFill>
                  <a:srgbClr val="3D85C6"/>
                </a:solidFill>
                <a:latin typeface="Concert One"/>
                <a:ea typeface="Concert One"/>
                <a:cs typeface="Concert One"/>
                <a:sym typeface="Concert One"/>
              </a:rPr>
            </a:br>
            <a:endParaRPr sz="230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a:solidFill>
                <a:srgbClr val="3D85C6"/>
              </a:solidFill>
              <a:latin typeface="Concert One"/>
              <a:ea typeface="Concert One"/>
              <a:cs typeface="Concert One"/>
              <a:sym typeface="Concert One"/>
            </a:endParaRPr>
          </a:p>
        </p:txBody>
      </p:sp>
      <p:sp>
        <p:nvSpPr>
          <p:cNvPr id="329" name="Google Shape;329;p46"/>
          <p:cNvSpPr txBox="1"/>
          <p:nvPr/>
        </p:nvSpPr>
        <p:spPr>
          <a:xfrm>
            <a:off x="141875" y="2885875"/>
            <a:ext cx="89259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3D85C6"/>
                </a:solidFill>
                <a:latin typeface="Amaranth"/>
                <a:ea typeface="Amaranth"/>
                <a:cs typeface="Amaranth"/>
                <a:sym typeface="Amaranth"/>
              </a:rPr>
              <a:t>C) Block and report this person to the game and tell her parents?</a:t>
            </a:r>
            <a:endParaRPr sz="2000" b="1" dirty="0">
              <a:latin typeface="Amaranth"/>
              <a:ea typeface="Amaranth"/>
              <a:cs typeface="Amaranth"/>
              <a:sym typeface="Amaranth"/>
            </a:endParaRPr>
          </a:p>
        </p:txBody>
      </p:sp>
      <p:sp>
        <p:nvSpPr>
          <p:cNvPr id="330" name="Google Shape;330;p46"/>
          <p:cNvSpPr txBox="1"/>
          <p:nvPr/>
        </p:nvSpPr>
        <p:spPr>
          <a:xfrm>
            <a:off x="144000" y="2040675"/>
            <a:ext cx="6709806"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3D85C6"/>
                </a:solidFill>
                <a:latin typeface="Amaranth"/>
                <a:ea typeface="Amaranth"/>
                <a:cs typeface="Amaranth"/>
                <a:sym typeface="Amaranth"/>
              </a:rPr>
              <a:t>B) Write back and say no thanks, I don´t know who you are</a:t>
            </a:r>
            <a:r>
              <a:rPr lang="en" sz="2000" b="1" dirty="0" smtClean="0">
                <a:solidFill>
                  <a:srgbClr val="3D85C6"/>
                </a:solidFill>
                <a:latin typeface="Amaranth"/>
                <a:ea typeface="Amaranth"/>
                <a:cs typeface="Amaranth"/>
                <a:sym typeface="Amaranth"/>
              </a:rPr>
              <a:t>? Ask her parents for advice.  </a:t>
            </a:r>
            <a:endParaRPr sz="2000" b="1" dirty="0">
              <a:latin typeface="Amaranth"/>
              <a:ea typeface="Amaranth"/>
              <a:cs typeface="Amaranth"/>
              <a:sym typeface="Amaranth"/>
            </a:endParaRPr>
          </a:p>
        </p:txBody>
      </p:sp>
      <p:sp>
        <p:nvSpPr>
          <p:cNvPr id="331" name="Google Shape;331;p46"/>
          <p:cNvSpPr txBox="1"/>
          <p:nvPr/>
        </p:nvSpPr>
        <p:spPr>
          <a:xfrm>
            <a:off x="141875" y="3536975"/>
            <a:ext cx="90000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rgbClr val="3D85C6"/>
                </a:solidFill>
                <a:latin typeface="Amaranth"/>
                <a:ea typeface="Amaranth"/>
                <a:cs typeface="Amaranth"/>
                <a:sym typeface="Amaranth"/>
              </a:rPr>
              <a:t>D) Nothing, just mute that person and continue playing?</a:t>
            </a:r>
            <a:endParaRPr sz="2000" dirty="0">
              <a:latin typeface="Amaranth"/>
              <a:ea typeface="Amaranth"/>
              <a:cs typeface="Amaranth"/>
              <a:sym typeface="Amaranth"/>
            </a:endParaRPr>
          </a:p>
        </p:txBody>
      </p:sp>
      <p:pic>
        <p:nvPicPr>
          <p:cNvPr id="7" name="Google Shape;218;p33"/>
          <p:cNvPicPr preferRelativeResize="0"/>
          <p:nvPr/>
        </p:nvPicPr>
        <p:blipFill>
          <a:blip r:embed="rId3">
            <a:alphaModFix/>
          </a:blip>
          <a:stretch>
            <a:fillRect/>
          </a:stretch>
        </p:blipFill>
        <p:spPr>
          <a:xfrm>
            <a:off x="7273924" y="803900"/>
            <a:ext cx="2337901" cy="333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35"/>
        <p:cNvGrpSpPr/>
        <p:nvPr/>
      </p:nvGrpSpPr>
      <p:grpSpPr>
        <a:xfrm>
          <a:off x="0" y="0"/>
          <a:ext cx="0" cy="0"/>
          <a:chOff x="0" y="0"/>
          <a:chExt cx="0" cy="0"/>
        </a:xfrm>
      </p:grpSpPr>
      <p:sp>
        <p:nvSpPr>
          <p:cNvPr id="336" name="Google Shape;336;p47"/>
          <p:cNvSpPr txBox="1"/>
          <p:nvPr/>
        </p:nvSpPr>
        <p:spPr>
          <a:xfrm>
            <a:off x="1266925" y="1684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Unwanted contacts</a:t>
            </a:r>
            <a:endParaRPr sz="3400" b="1">
              <a:solidFill>
                <a:srgbClr val="5ED625"/>
              </a:solidFill>
              <a:latin typeface="Amaranth"/>
              <a:ea typeface="Amaranth"/>
              <a:cs typeface="Amaranth"/>
              <a:sym typeface="Amaranth"/>
            </a:endParaRPr>
          </a:p>
        </p:txBody>
      </p:sp>
      <p:sp>
        <p:nvSpPr>
          <p:cNvPr id="337" name="Google Shape;337;p47"/>
          <p:cNvSpPr txBox="1"/>
          <p:nvPr/>
        </p:nvSpPr>
        <p:spPr>
          <a:xfrm>
            <a:off x="144025" y="1134975"/>
            <a:ext cx="90726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5ED625"/>
                </a:solidFill>
                <a:latin typeface="Amaranth"/>
                <a:ea typeface="Amaranth"/>
                <a:cs typeface="Amaranth"/>
                <a:sym typeface="Amaranth"/>
              </a:rPr>
              <a:t>If you get a strange feeling, trust your gut and do the following:</a:t>
            </a:r>
            <a:r>
              <a:rPr lang="en" sz="2300">
                <a:solidFill>
                  <a:srgbClr val="3D85C6"/>
                </a:solidFill>
                <a:latin typeface="Amaranth"/>
                <a:ea typeface="Amaranth"/>
                <a:cs typeface="Amaranth"/>
                <a:sym typeface="Amaranth"/>
              </a:rPr>
              <a:t/>
            </a:r>
            <a:br>
              <a:rPr lang="en" sz="2300">
                <a:solidFill>
                  <a:srgbClr val="3D85C6"/>
                </a:solidFill>
                <a:latin typeface="Amaranth"/>
                <a:ea typeface="Amaranth"/>
                <a:cs typeface="Amaranth"/>
                <a:sym typeface="Amaranth"/>
              </a:rPr>
            </a:br>
            <a:endParaRPr sz="2300">
              <a:solidFill>
                <a:srgbClr val="3D85C6"/>
              </a:solidFill>
              <a:latin typeface="Amaranth"/>
              <a:ea typeface="Amaranth"/>
              <a:cs typeface="Amaranth"/>
              <a:sym typeface="Amaranth"/>
            </a:endParaRPr>
          </a:p>
          <a:p>
            <a:pPr marL="0" lvl="0" indent="0" algn="l" rtl="0">
              <a:spcBef>
                <a:spcPts val="0"/>
              </a:spcBef>
              <a:spcAft>
                <a:spcPts val="0"/>
              </a:spcAft>
              <a:buNone/>
            </a:pPr>
            <a:r>
              <a:rPr lang="en" sz="2300">
                <a:solidFill>
                  <a:srgbClr val="3D85C6"/>
                </a:solidFill>
                <a:latin typeface="Concert One"/>
                <a:ea typeface="Concert One"/>
                <a:cs typeface="Concert One"/>
                <a:sym typeface="Concert One"/>
              </a:rPr>
              <a:t/>
            </a:r>
            <a:br>
              <a:rPr lang="en" sz="2300">
                <a:solidFill>
                  <a:srgbClr val="3D85C6"/>
                </a:solidFill>
                <a:latin typeface="Concert One"/>
                <a:ea typeface="Concert One"/>
                <a:cs typeface="Concert One"/>
                <a:sym typeface="Concert One"/>
              </a:rPr>
            </a:br>
            <a:endParaRPr sz="230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a:solidFill>
                <a:srgbClr val="3D85C6"/>
              </a:solidFill>
              <a:latin typeface="Concert One"/>
              <a:ea typeface="Concert One"/>
              <a:cs typeface="Concert One"/>
              <a:sym typeface="Concert One"/>
            </a:endParaRPr>
          </a:p>
        </p:txBody>
      </p:sp>
      <p:pic>
        <p:nvPicPr>
          <p:cNvPr id="338" name="Google Shape;338;p47"/>
          <p:cNvPicPr preferRelativeResize="0"/>
          <p:nvPr/>
        </p:nvPicPr>
        <p:blipFill>
          <a:blip r:embed="rId3">
            <a:alphaModFix/>
          </a:blip>
          <a:stretch>
            <a:fillRect/>
          </a:stretch>
        </p:blipFill>
        <p:spPr>
          <a:xfrm>
            <a:off x="6287525" y="1735525"/>
            <a:ext cx="2352400" cy="2352400"/>
          </a:xfrm>
          <a:prstGeom prst="rect">
            <a:avLst/>
          </a:prstGeom>
          <a:noFill/>
          <a:ln>
            <a:noFill/>
          </a:ln>
        </p:spPr>
      </p:pic>
      <p:pic>
        <p:nvPicPr>
          <p:cNvPr id="339" name="Google Shape;339;p47"/>
          <p:cNvPicPr preferRelativeResize="0"/>
          <p:nvPr/>
        </p:nvPicPr>
        <p:blipFill>
          <a:blip r:embed="rId4">
            <a:alphaModFix/>
          </a:blip>
          <a:stretch>
            <a:fillRect/>
          </a:stretch>
        </p:blipFill>
        <p:spPr>
          <a:xfrm>
            <a:off x="3163325" y="1735525"/>
            <a:ext cx="2352400" cy="2352400"/>
          </a:xfrm>
          <a:prstGeom prst="rect">
            <a:avLst/>
          </a:prstGeom>
          <a:noFill/>
          <a:ln>
            <a:noFill/>
          </a:ln>
        </p:spPr>
      </p:pic>
      <p:sp>
        <p:nvSpPr>
          <p:cNvPr id="340" name="Google Shape;340;p47"/>
          <p:cNvSpPr txBox="1"/>
          <p:nvPr/>
        </p:nvSpPr>
        <p:spPr>
          <a:xfrm>
            <a:off x="-160775" y="4061675"/>
            <a:ext cx="3019200" cy="54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3D85C6"/>
                </a:solidFill>
                <a:latin typeface="Amaranth"/>
                <a:ea typeface="Amaranth"/>
                <a:cs typeface="Amaranth"/>
                <a:sym typeface="Amaranth"/>
              </a:rPr>
              <a:t>You can always</a:t>
            </a:r>
            <a:endParaRPr sz="1800">
              <a:solidFill>
                <a:srgbClr val="3D85C6"/>
              </a:solidFill>
              <a:latin typeface="Amaranth"/>
              <a:ea typeface="Amaranth"/>
              <a:cs typeface="Amaranth"/>
              <a:sym typeface="Amaranth"/>
            </a:endParaRPr>
          </a:p>
          <a:p>
            <a:pPr marL="0" lvl="0" indent="0" algn="ctr" rtl="0">
              <a:spcBef>
                <a:spcPts val="0"/>
              </a:spcBef>
              <a:spcAft>
                <a:spcPts val="0"/>
              </a:spcAft>
              <a:buNone/>
            </a:pPr>
            <a:r>
              <a:rPr lang="en" sz="1800">
                <a:solidFill>
                  <a:srgbClr val="3D85C6"/>
                </a:solidFill>
                <a:latin typeface="Amaranth"/>
                <a:ea typeface="Amaranth"/>
                <a:cs typeface="Amaranth"/>
                <a:sym typeface="Amaranth"/>
              </a:rPr>
              <a:t>block/ report</a:t>
            </a:r>
            <a:endParaRPr sz="1800">
              <a:solidFill>
                <a:srgbClr val="3D85C6"/>
              </a:solidFill>
              <a:latin typeface="Amaranth"/>
              <a:ea typeface="Amaranth"/>
              <a:cs typeface="Amaranth"/>
              <a:sym typeface="Amaranth"/>
            </a:endParaRPr>
          </a:p>
          <a:p>
            <a:pPr marL="0" lvl="0" indent="0" algn="l" rtl="0">
              <a:spcBef>
                <a:spcPts val="0"/>
              </a:spcBef>
              <a:spcAft>
                <a:spcPts val="0"/>
              </a:spcAft>
              <a:buNone/>
            </a:pPr>
            <a:r>
              <a:rPr lang="en" sz="2300">
                <a:solidFill>
                  <a:srgbClr val="3D85C6"/>
                </a:solidFill>
                <a:latin typeface="Concert One"/>
                <a:ea typeface="Concert One"/>
                <a:cs typeface="Concert One"/>
                <a:sym typeface="Concert One"/>
              </a:rPr>
              <a:t/>
            </a:r>
            <a:br>
              <a:rPr lang="en" sz="2300">
                <a:solidFill>
                  <a:srgbClr val="3D85C6"/>
                </a:solidFill>
                <a:latin typeface="Concert One"/>
                <a:ea typeface="Concert One"/>
                <a:cs typeface="Concert One"/>
                <a:sym typeface="Concert One"/>
              </a:rPr>
            </a:br>
            <a:endParaRPr sz="230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a:solidFill>
                <a:srgbClr val="3D85C6"/>
              </a:solidFill>
              <a:latin typeface="Concert One"/>
              <a:ea typeface="Concert One"/>
              <a:cs typeface="Concert One"/>
              <a:sym typeface="Concert One"/>
            </a:endParaRPr>
          </a:p>
        </p:txBody>
      </p:sp>
      <p:sp>
        <p:nvSpPr>
          <p:cNvPr id="341" name="Google Shape;341;p47"/>
          <p:cNvSpPr txBox="1"/>
          <p:nvPr/>
        </p:nvSpPr>
        <p:spPr>
          <a:xfrm>
            <a:off x="2451850" y="4082750"/>
            <a:ext cx="3489000" cy="54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3D85C6"/>
                </a:solidFill>
                <a:latin typeface="Amaranth"/>
                <a:ea typeface="Amaranth"/>
                <a:cs typeface="Amaranth"/>
                <a:sym typeface="Amaranth"/>
              </a:rPr>
              <a:t>Tell a trusted adult like your parents or teacher</a:t>
            </a:r>
            <a:endParaRPr sz="1800">
              <a:solidFill>
                <a:srgbClr val="3D85C6"/>
              </a:solidFill>
              <a:latin typeface="Amaranth"/>
              <a:ea typeface="Amaranth"/>
              <a:cs typeface="Amaranth"/>
              <a:sym typeface="Amaranth"/>
            </a:endParaRPr>
          </a:p>
          <a:p>
            <a:pPr marL="0" lvl="0" indent="0" algn="l" rtl="0">
              <a:spcBef>
                <a:spcPts val="0"/>
              </a:spcBef>
              <a:spcAft>
                <a:spcPts val="0"/>
              </a:spcAft>
              <a:buNone/>
            </a:pPr>
            <a:r>
              <a:rPr lang="en" sz="2000">
                <a:solidFill>
                  <a:srgbClr val="3D85C6"/>
                </a:solidFill>
                <a:latin typeface="Concert One"/>
                <a:ea typeface="Concert One"/>
                <a:cs typeface="Concert One"/>
                <a:sym typeface="Concert One"/>
              </a:rPr>
              <a:t/>
            </a:r>
            <a:br>
              <a:rPr lang="en" sz="2000">
                <a:solidFill>
                  <a:srgbClr val="3D85C6"/>
                </a:solidFill>
                <a:latin typeface="Concert One"/>
                <a:ea typeface="Concert One"/>
                <a:cs typeface="Concert One"/>
                <a:sym typeface="Concert One"/>
              </a:rPr>
            </a:br>
            <a:endParaRPr sz="200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a:solidFill>
                <a:srgbClr val="3D85C6"/>
              </a:solidFill>
              <a:latin typeface="Concert One"/>
              <a:ea typeface="Concert One"/>
              <a:cs typeface="Concert One"/>
              <a:sym typeface="Concert One"/>
            </a:endParaRPr>
          </a:p>
        </p:txBody>
      </p:sp>
      <p:sp>
        <p:nvSpPr>
          <p:cNvPr id="342" name="Google Shape;342;p47"/>
          <p:cNvSpPr txBox="1"/>
          <p:nvPr/>
        </p:nvSpPr>
        <p:spPr>
          <a:xfrm>
            <a:off x="6125325" y="4052338"/>
            <a:ext cx="34890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D85C6"/>
                </a:solidFill>
                <a:latin typeface="Amaranth"/>
                <a:ea typeface="Amaranth"/>
                <a:cs typeface="Amaranth"/>
                <a:sym typeface="Amaranth"/>
              </a:rPr>
              <a:t>In some situations, the guards can be involved</a:t>
            </a:r>
            <a:endParaRPr sz="1800">
              <a:solidFill>
                <a:srgbClr val="3D85C6"/>
              </a:solidFill>
              <a:latin typeface="Amaranth"/>
              <a:ea typeface="Amaranth"/>
              <a:cs typeface="Amaranth"/>
              <a:sym typeface="Amaranth"/>
            </a:endParaRPr>
          </a:p>
          <a:p>
            <a:pPr marL="0" lvl="0" indent="0" algn="l" rtl="0">
              <a:spcBef>
                <a:spcPts val="0"/>
              </a:spcBef>
              <a:spcAft>
                <a:spcPts val="0"/>
              </a:spcAft>
              <a:buNone/>
            </a:pPr>
            <a:endParaRPr sz="2300">
              <a:solidFill>
                <a:srgbClr val="3D85C6"/>
              </a:solidFill>
              <a:latin typeface="Concert One"/>
              <a:ea typeface="Concert One"/>
              <a:cs typeface="Concert One"/>
              <a:sym typeface="Concert One"/>
            </a:endParaRPr>
          </a:p>
        </p:txBody>
      </p:sp>
      <p:pic>
        <p:nvPicPr>
          <p:cNvPr id="343" name="Google Shape;343;p47"/>
          <p:cNvPicPr preferRelativeResize="0"/>
          <p:nvPr/>
        </p:nvPicPr>
        <p:blipFill rotWithShape="1">
          <a:blip r:embed="rId5">
            <a:alphaModFix/>
          </a:blip>
          <a:srcRect l="5846" t="21401" r="11815" b="9983"/>
          <a:stretch/>
        </p:blipFill>
        <p:spPr>
          <a:xfrm>
            <a:off x="266800" y="1758337"/>
            <a:ext cx="2352400" cy="2306773"/>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47"/>
        <p:cNvGrpSpPr/>
        <p:nvPr/>
      </p:nvGrpSpPr>
      <p:grpSpPr>
        <a:xfrm>
          <a:off x="0" y="0"/>
          <a:ext cx="0" cy="0"/>
          <a:chOff x="0" y="0"/>
          <a:chExt cx="0" cy="0"/>
        </a:xfrm>
      </p:grpSpPr>
      <p:sp>
        <p:nvSpPr>
          <p:cNvPr id="348" name="Google Shape;348;p48"/>
          <p:cNvSpPr txBox="1"/>
          <p:nvPr/>
        </p:nvSpPr>
        <p:spPr>
          <a:xfrm>
            <a:off x="2638525" y="1684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5ED625"/>
                </a:solidFill>
                <a:latin typeface="Amaranth"/>
                <a:ea typeface="Amaranth"/>
                <a:cs typeface="Amaranth"/>
                <a:sym typeface="Amaranth"/>
              </a:rPr>
              <a:t>The importance of passwords</a:t>
            </a:r>
            <a:endParaRPr sz="3200">
              <a:solidFill>
                <a:srgbClr val="5ED625"/>
              </a:solidFill>
              <a:latin typeface="Amaranth"/>
              <a:ea typeface="Amaranth"/>
              <a:cs typeface="Amaranth"/>
              <a:sym typeface="Amaranth"/>
            </a:endParaRPr>
          </a:p>
        </p:txBody>
      </p:sp>
      <p:pic>
        <p:nvPicPr>
          <p:cNvPr id="349" name="Google Shape;349;p48"/>
          <p:cNvPicPr preferRelativeResize="0"/>
          <p:nvPr/>
        </p:nvPicPr>
        <p:blipFill>
          <a:blip r:embed="rId3">
            <a:alphaModFix/>
          </a:blip>
          <a:stretch>
            <a:fillRect/>
          </a:stretch>
        </p:blipFill>
        <p:spPr>
          <a:xfrm>
            <a:off x="369600" y="185250"/>
            <a:ext cx="2588875" cy="4840902"/>
          </a:xfrm>
          <a:prstGeom prst="rect">
            <a:avLst/>
          </a:prstGeom>
          <a:noFill/>
          <a:ln>
            <a:noFill/>
          </a:ln>
        </p:spPr>
      </p:pic>
      <p:sp>
        <p:nvSpPr>
          <p:cNvPr id="350" name="Google Shape;350;p48"/>
          <p:cNvSpPr txBox="1"/>
          <p:nvPr/>
        </p:nvSpPr>
        <p:spPr>
          <a:xfrm>
            <a:off x="2485625" y="1803675"/>
            <a:ext cx="6789000" cy="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latin typeface="Amaranth"/>
                <a:ea typeface="Amaranth"/>
                <a:cs typeface="Amaranth"/>
                <a:sym typeface="Amaranth"/>
              </a:rPr>
              <a:t>sarah.sm</a:t>
            </a:r>
            <a:r>
              <a:rPr lang="en" sz="2600">
                <a:latin typeface="Amaranth"/>
                <a:ea typeface="Amaranth"/>
                <a:cs typeface="Amaranth"/>
                <a:sym typeface="Amaranth"/>
              </a:rPr>
              <a:t> </a:t>
            </a:r>
            <a:r>
              <a:rPr lang="en" sz="2600">
                <a:solidFill>
                  <a:srgbClr val="666666"/>
                </a:solidFill>
                <a:latin typeface="Amaranth"/>
                <a:ea typeface="Amaranth"/>
                <a:cs typeface="Amaranth"/>
                <a:sym typeface="Amaranth"/>
              </a:rPr>
              <a:t>Hey I didn´t post that!</a:t>
            </a:r>
            <a:endParaRPr sz="2600">
              <a:solidFill>
                <a:srgbClr val="666666"/>
              </a:solidFill>
              <a:latin typeface="Amaranth"/>
              <a:ea typeface="Amaranth"/>
              <a:cs typeface="Amaranth"/>
              <a:sym typeface="Amaranth"/>
            </a:endParaRPr>
          </a:p>
        </p:txBody>
      </p:sp>
      <p:sp>
        <p:nvSpPr>
          <p:cNvPr id="351" name="Google Shape;351;p48"/>
          <p:cNvSpPr txBox="1"/>
          <p:nvPr/>
        </p:nvSpPr>
        <p:spPr>
          <a:xfrm>
            <a:off x="2485625" y="2407800"/>
            <a:ext cx="6789000" cy="63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600" b="1">
                <a:latin typeface="Amaranth"/>
                <a:ea typeface="Amaranth"/>
                <a:cs typeface="Amaranth"/>
                <a:sym typeface="Amaranth"/>
              </a:rPr>
              <a:t>Tadhg</a:t>
            </a:r>
            <a:r>
              <a:rPr lang="en" sz="2600">
                <a:latin typeface="Amaranth"/>
                <a:ea typeface="Amaranth"/>
                <a:cs typeface="Amaranth"/>
                <a:sym typeface="Amaranth"/>
              </a:rPr>
              <a:t> </a:t>
            </a:r>
            <a:r>
              <a:rPr lang="en" sz="2600">
                <a:solidFill>
                  <a:srgbClr val="666666"/>
                </a:solidFill>
                <a:latin typeface="Amaranth"/>
                <a:ea typeface="Amaranth"/>
                <a:cs typeface="Amaranth"/>
                <a:sym typeface="Amaranth"/>
              </a:rPr>
              <a:t>Oh, wasn´t Claire on your </a:t>
            </a:r>
            <a:br>
              <a:rPr lang="en" sz="2600">
                <a:solidFill>
                  <a:srgbClr val="666666"/>
                </a:solidFill>
                <a:latin typeface="Amaranth"/>
                <a:ea typeface="Amaranth"/>
                <a:cs typeface="Amaranth"/>
                <a:sym typeface="Amaranth"/>
              </a:rPr>
            </a:br>
            <a:r>
              <a:rPr lang="en" sz="2600">
                <a:solidFill>
                  <a:srgbClr val="666666"/>
                </a:solidFill>
                <a:latin typeface="Amaranth"/>
                <a:ea typeface="Amaranth"/>
                <a:cs typeface="Amaranth"/>
                <a:sym typeface="Amaranth"/>
              </a:rPr>
              <a:t>phone a while ago?</a:t>
            </a:r>
            <a:endParaRPr sz="2600">
              <a:solidFill>
                <a:srgbClr val="666666"/>
              </a:solidFill>
              <a:latin typeface="Amaranth"/>
              <a:ea typeface="Amaranth"/>
              <a:cs typeface="Amaranth"/>
              <a:sym typeface="Amaranth"/>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77"/>
        <p:cNvGrpSpPr/>
        <p:nvPr/>
      </p:nvGrpSpPr>
      <p:grpSpPr>
        <a:xfrm>
          <a:off x="0" y="0"/>
          <a:ext cx="0" cy="0"/>
          <a:chOff x="0" y="0"/>
          <a:chExt cx="0" cy="0"/>
        </a:xfrm>
      </p:grpSpPr>
      <p:sp>
        <p:nvSpPr>
          <p:cNvPr id="78" name="Google Shape;78;p16"/>
          <p:cNvSpPr txBox="1"/>
          <p:nvPr/>
        </p:nvSpPr>
        <p:spPr>
          <a:xfrm>
            <a:off x="2314225" y="1952950"/>
            <a:ext cx="4735500" cy="108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smtClean="0">
                <a:solidFill>
                  <a:srgbClr val="5ED625"/>
                </a:solidFill>
                <a:latin typeface="Amaranth"/>
                <a:ea typeface="Amaranth"/>
                <a:cs typeface="Amaranth"/>
                <a:sym typeface="Amaranth"/>
              </a:rPr>
              <a:t>What do you use the internet for? </a:t>
            </a:r>
            <a:endParaRPr sz="3400" dirty="0">
              <a:solidFill>
                <a:srgbClr val="5ED625"/>
              </a:solidFill>
              <a:latin typeface="Amaranth"/>
              <a:ea typeface="Amaranth"/>
              <a:cs typeface="Amaranth"/>
              <a:sym typeface="Amaranth"/>
            </a:endParaRPr>
          </a:p>
        </p:txBody>
      </p:sp>
      <p:sp>
        <p:nvSpPr>
          <p:cNvPr id="2" name="Oval Callout 1"/>
          <p:cNvSpPr/>
          <p:nvPr/>
        </p:nvSpPr>
        <p:spPr>
          <a:xfrm>
            <a:off x="2314226" y="1040235"/>
            <a:ext cx="4413746" cy="2811587"/>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55"/>
        <p:cNvGrpSpPr/>
        <p:nvPr/>
      </p:nvGrpSpPr>
      <p:grpSpPr>
        <a:xfrm>
          <a:off x="0" y="0"/>
          <a:ext cx="0" cy="0"/>
          <a:chOff x="0" y="0"/>
          <a:chExt cx="0" cy="0"/>
        </a:xfrm>
      </p:grpSpPr>
      <p:sp>
        <p:nvSpPr>
          <p:cNvPr id="356" name="Google Shape;356;p49"/>
          <p:cNvSpPr txBox="1"/>
          <p:nvPr/>
        </p:nvSpPr>
        <p:spPr>
          <a:xfrm>
            <a:off x="1266925" y="1684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What should Sarah do?</a:t>
            </a:r>
            <a:endParaRPr sz="3400" b="1">
              <a:solidFill>
                <a:srgbClr val="5ED625"/>
              </a:solidFill>
              <a:latin typeface="Amaranth"/>
              <a:ea typeface="Amaranth"/>
              <a:cs typeface="Amaranth"/>
              <a:sym typeface="Amaranth"/>
            </a:endParaRPr>
          </a:p>
        </p:txBody>
      </p:sp>
      <p:sp>
        <p:nvSpPr>
          <p:cNvPr id="357" name="Google Shape;357;p49"/>
          <p:cNvSpPr txBox="1"/>
          <p:nvPr/>
        </p:nvSpPr>
        <p:spPr>
          <a:xfrm>
            <a:off x="448825" y="1134975"/>
            <a:ext cx="90726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3D85C6"/>
                </a:solidFill>
                <a:latin typeface="Amaranth"/>
                <a:ea typeface="Amaranth"/>
                <a:cs typeface="Amaranth"/>
                <a:sym typeface="Amaranth"/>
              </a:rPr>
              <a:t>A) Take down the image and report it</a:t>
            </a:r>
            <a:br>
              <a:rPr lang="en" sz="2300">
                <a:solidFill>
                  <a:srgbClr val="3D85C6"/>
                </a:solidFill>
                <a:latin typeface="Amaranth"/>
                <a:ea typeface="Amaranth"/>
                <a:cs typeface="Amaranth"/>
                <a:sym typeface="Amaranth"/>
              </a:rPr>
            </a:br>
            <a:endParaRPr sz="2300">
              <a:solidFill>
                <a:srgbClr val="3D85C6"/>
              </a:solidFill>
              <a:latin typeface="Amaranth"/>
              <a:ea typeface="Amaranth"/>
              <a:cs typeface="Amaranth"/>
              <a:sym typeface="Amaranth"/>
            </a:endParaRPr>
          </a:p>
          <a:p>
            <a:pPr marL="0" lvl="0" indent="0" algn="l" rtl="0">
              <a:spcBef>
                <a:spcPts val="0"/>
              </a:spcBef>
              <a:spcAft>
                <a:spcPts val="0"/>
              </a:spcAft>
              <a:buNone/>
            </a:pPr>
            <a:r>
              <a:rPr lang="en" sz="2300">
                <a:solidFill>
                  <a:srgbClr val="3D85C6"/>
                </a:solidFill>
                <a:latin typeface="Concert One"/>
                <a:ea typeface="Concert One"/>
                <a:cs typeface="Concert One"/>
                <a:sym typeface="Concert One"/>
              </a:rPr>
              <a:t/>
            </a:r>
            <a:br>
              <a:rPr lang="en" sz="2300">
                <a:solidFill>
                  <a:srgbClr val="3D85C6"/>
                </a:solidFill>
                <a:latin typeface="Concert One"/>
                <a:ea typeface="Concert One"/>
                <a:cs typeface="Concert One"/>
                <a:sym typeface="Concert One"/>
              </a:rPr>
            </a:br>
            <a:endParaRPr sz="230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a:solidFill>
                <a:srgbClr val="3D85C6"/>
              </a:solidFill>
              <a:latin typeface="Concert One"/>
              <a:ea typeface="Concert One"/>
              <a:cs typeface="Concert One"/>
              <a:sym typeface="Concert One"/>
            </a:endParaRPr>
          </a:p>
        </p:txBody>
      </p:sp>
      <p:sp>
        <p:nvSpPr>
          <p:cNvPr id="358" name="Google Shape;358;p49"/>
          <p:cNvSpPr txBox="1"/>
          <p:nvPr/>
        </p:nvSpPr>
        <p:spPr>
          <a:xfrm>
            <a:off x="446675" y="2472325"/>
            <a:ext cx="89259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3D85C6"/>
                </a:solidFill>
                <a:latin typeface="Amaranth"/>
                <a:ea typeface="Amaranth"/>
                <a:cs typeface="Amaranth"/>
                <a:sym typeface="Amaranth"/>
              </a:rPr>
              <a:t>C) Change her passwords</a:t>
            </a:r>
            <a:endParaRPr>
              <a:latin typeface="Amaranth"/>
              <a:ea typeface="Amaranth"/>
              <a:cs typeface="Amaranth"/>
              <a:sym typeface="Amaranth"/>
            </a:endParaRPr>
          </a:p>
        </p:txBody>
      </p:sp>
      <p:sp>
        <p:nvSpPr>
          <p:cNvPr id="359" name="Google Shape;359;p49"/>
          <p:cNvSpPr txBox="1"/>
          <p:nvPr/>
        </p:nvSpPr>
        <p:spPr>
          <a:xfrm>
            <a:off x="448825" y="1813175"/>
            <a:ext cx="90000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3D85C6"/>
                </a:solidFill>
                <a:latin typeface="Amaranth"/>
                <a:ea typeface="Amaranth"/>
                <a:cs typeface="Amaranth"/>
                <a:sym typeface="Amaranth"/>
              </a:rPr>
              <a:t>B) Tell her parents</a:t>
            </a:r>
            <a:endParaRPr>
              <a:latin typeface="Amaranth"/>
              <a:ea typeface="Amaranth"/>
              <a:cs typeface="Amaranth"/>
              <a:sym typeface="Amaranth"/>
            </a:endParaRPr>
          </a:p>
        </p:txBody>
      </p:sp>
      <p:sp>
        <p:nvSpPr>
          <p:cNvPr id="360" name="Google Shape;360;p49"/>
          <p:cNvSpPr txBox="1"/>
          <p:nvPr/>
        </p:nvSpPr>
        <p:spPr>
          <a:xfrm>
            <a:off x="446675" y="3170125"/>
            <a:ext cx="90000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3D85C6"/>
                </a:solidFill>
                <a:latin typeface="Amaranth"/>
                <a:ea typeface="Amaranth"/>
                <a:cs typeface="Amaranth"/>
                <a:sym typeface="Amaranth"/>
              </a:rPr>
              <a:t>D) Always log out of accounts</a:t>
            </a:r>
            <a:endParaRPr>
              <a:latin typeface="Amaranth"/>
              <a:ea typeface="Amaranth"/>
              <a:cs typeface="Amaranth"/>
              <a:sym typeface="Amaranth"/>
            </a:endParaRPr>
          </a:p>
        </p:txBody>
      </p:sp>
      <p:sp>
        <p:nvSpPr>
          <p:cNvPr id="361" name="Google Shape;361;p49"/>
          <p:cNvSpPr txBox="1"/>
          <p:nvPr/>
        </p:nvSpPr>
        <p:spPr>
          <a:xfrm>
            <a:off x="446675" y="3855925"/>
            <a:ext cx="90000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rgbClr val="3D85C6"/>
                </a:solidFill>
                <a:latin typeface="Amaranth"/>
                <a:ea typeface="Amaranth"/>
                <a:cs typeface="Amaranth"/>
                <a:sym typeface="Amaranth"/>
              </a:rPr>
              <a:t>E) All of the above</a:t>
            </a:r>
            <a:endParaRPr>
              <a:latin typeface="Amaranth"/>
              <a:ea typeface="Amaranth"/>
              <a:cs typeface="Amaranth"/>
              <a:sym typeface="Amaranth"/>
            </a:endParaRPr>
          </a:p>
        </p:txBody>
      </p:sp>
      <p:pic>
        <p:nvPicPr>
          <p:cNvPr id="362" name="Google Shape;362;p49"/>
          <p:cNvPicPr preferRelativeResize="0"/>
          <p:nvPr/>
        </p:nvPicPr>
        <p:blipFill rotWithShape="1">
          <a:blip r:embed="rId3">
            <a:alphaModFix/>
          </a:blip>
          <a:srcRect r="11174"/>
          <a:stretch/>
        </p:blipFill>
        <p:spPr>
          <a:xfrm>
            <a:off x="5633725" y="513400"/>
            <a:ext cx="3199650" cy="4726674"/>
          </a:xfrm>
          <a:prstGeom prst="rect">
            <a:avLst/>
          </a:prstGeom>
          <a:noFill/>
          <a:ln>
            <a:noFill/>
          </a:ln>
        </p:spPr>
      </p:pic>
      <p:pic>
        <p:nvPicPr>
          <p:cNvPr id="363" name="Google Shape;363;p49"/>
          <p:cNvPicPr preferRelativeResize="0"/>
          <p:nvPr/>
        </p:nvPicPr>
        <p:blipFill>
          <a:blip r:embed="rId4">
            <a:alphaModFix/>
          </a:blip>
          <a:stretch>
            <a:fillRect/>
          </a:stretch>
        </p:blipFill>
        <p:spPr>
          <a:xfrm>
            <a:off x="3174119" y="3809682"/>
            <a:ext cx="898850" cy="73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 calcmode="lin" valueType="num">
                                      <p:cBhvr additive="base">
                                        <p:cTn id="7" dur="500"/>
                                        <p:tgtEl>
                                          <p:spTgt spid="357"/>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59"/>
                                        </p:tgtEl>
                                        <p:attrNameLst>
                                          <p:attrName>style.visibility</p:attrName>
                                        </p:attrNameLst>
                                      </p:cBhvr>
                                      <p:to>
                                        <p:strVal val="visible"/>
                                      </p:to>
                                    </p:set>
                                    <p:anim calcmode="lin" valueType="num">
                                      <p:cBhvr additive="base">
                                        <p:cTn id="11" dur="1000"/>
                                        <p:tgtEl>
                                          <p:spTgt spid="359"/>
                                        </p:tgtEl>
                                        <p:attrNameLst>
                                          <p:attrName>ppt_x</p:attrName>
                                        </p:attrNameLst>
                                      </p:cBhvr>
                                      <p:tavLst>
                                        <p:tav tm="0">
                                          <p:val>
                                            <p:strVal val="#ppt_x-1"/>
                                          </p:val>
                                        </p:tav>
                                        <p:tav tm="100000">
                                          <p:val>
                                            <p:strVal val="#ppt_x"/>
                                          </p:val>
                                        </p:tav>
                                      </p:tavLst>
                                    </p:anim>
                                  </p:childTnLst>
                                </p:cTn>
                              </p:par>
                            </p:childTnLst>
                          </p:cTn>
                        </p:par>
                        <p:par>
                          <p:cTn id="12" fill="hold">
                            <p:stCondLst>
                              <p:cond delay="1500"/>
                            </p:stCondLst>
                            <p:childTnLst>
                              <p:par>
                                <p:cTn id="13" presetID="2" presetClass="entr" presetSubtype="2" fill="hold" nodeType="afterEffect">
                                  <p:stCondLst>
                                    <p:cond delay="0"/>
                                  </p:stCondLst>
                                  <p:childTnLst>
                                    <p:set>
                                      <p:cBhvr>
                                        <p:cTn id="14" dur="1" fill="hold">
                                          <p:stCondLst>
                                            <p:cond delay="0"/>
                                          </p:stCondLst>
                                        </p:cTn>
                                        <p:tgtEl>
                                          <p:spTgt spid="358"/>
                                        </p:tgtEl>
                                        <p:attrNameLst>
                                          <p:attrName>style.visibility</p:attrName>
                                        </p:attrNameLst>
                                      </p:cBhvr>
                                      <p:to>
                                        <p:strVal val="visible"/>
                                      </p:to>
                                    </p:set>
                                    <p:anim calcmode="lin" valueType="num">
                                      <p:cBhvr additive="base">
                                        <p:cTn id="15" dur="1000"/>
                                        <p:tgtEl>
                                          <p:spTgt spid="358"/>
                                        </p:tgtEl>
                                        <p:attrNameLst>
                                          <p:attrName>ppt_x</p:attrName>
                                        </p:attrNameLst>
                                      </p:cBhvr>
                                      <p:tavLst>
                                        <p:tav tm="0">
                                          <p:val>
                                            <p:strVal val="#ppt_x+1"/>
                                          </p:val>
                                        </p:tav>
                                        <p:tav tm="100000">
                                          <p:val>
                                            <p:strVal val="#ppt_x"/>
                                          </p:val>
                                        </p:tav>
                                      </p:tavLst>
                                    </p:anim>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360"/>
                                        </p:tgtEl>
                                        <p:attrNameLst>
                                          <p:attrName>style.visibility</p:attrName>
                                        </p:attrNameLst>
                                      </p:cBhvr>
                                      <p:to>
                                        <p:strVal val="visible"/>
                                      </p:to>
                                    </p:set>
                                    <p:anim calcmode="lin" valueType="num">
                                      <p:cBhvr additive="base">
                                        <p:cTn id="19" dur="1500"/>
                                        <p:tgtEl>
                                          <p:spTgt spid="360"/>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361"/>
                                        </p:tgtEl>
                                        <p:attrNameLst>
                                          <p:attrName>style.visibility</p:attrName>
                                        </p:attrNameLst>
                                      </p:cBhvr>
                                      <p:to>
                                        <p:strVal val="visible"/>
                                      </p:to>
                                    </p:set>
                                    <p:anim calcmode="lin" valueType="num">
                                      <p:cBhvr additive="base">
                                        <p:cTn id="23" dur="1000"/>
                                        <p:tgtEl>
                                          <p:spTgt spid="361"/>
                                        </p:tgtEl>
                                        <p:attrNameLst>
                                          <p:attrName>ppt_x</p:attrName>
                                        </p:attrNameLst>
                                      </p:cBhvr>
                                      <p:tavLst>
                                        <p:tav tm="0">
                                          <p:val>
                                            <p:strVal val="#ppt_x-1"/>
                                          </p:val>
                                        </p:tav>
                                        <p:tav tm="100000">
                                          <p:val>
                                            <p:strVal val="#ppt_x"/>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3"/>
                                        </p:tgtEl>
                                        <p:attrNameLst>
                                          <p:attrName>style.visibility</p:attrName>
                                        </p:attrNameLst>
                                      </p:cBhvr>
                                      <p:to>
                                        <p:strVal val="visible"/>
                                      </p:to>
                                    </p:set>
                                    <p:animEffect transition="in" filter="fade">
                                      <p:cBhvr>
                                        <p:cTn id="28" dur="5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74"/>
        <p:cNvGrpSpPr/>
        <p:nvPr/>
      </p:nvGrpSpPr>
      <p:grpSpPr>
        <a:xfrm>
          <a:off x="0" y="0"/>
          <a:ext cx="0" cy="0"/>
          <a:chOff x="0" y="0"/>
          <a:chExt cx="0" cy="0"/>
        </a:xfrm>
      </p:grpSpPr>
      <p:pic>
        <p:nvPicPr>
          <p:cNvPr id="375" name="Google Shape;375;p51"/>
          <p:cNvPicPr preferRelativeResize="0"/>
          <p:nvPr/>
        </p:nvPicPr>
        <p:blipFill>
          <a:blip r:embed="rId3">
            <a:alphaModFix/>
          </a:blip>
          <a:stretch>
            <a:fillRect/>
          </a:stretch>
        </p:blipFill>
        <p:spPr>
          <a:xfrm>
            <a:off x="3735875" y="2087451"/>
            <a:ext cx="5214674" cy="3056050"/>
          </a:xfrm>
          <a:prstGeom prst="rect">
            <a:avLst/>
          </a:prstGeom>
          <a:noFill/>
          <a:ln>
            <a:noFill/>
          </a:ln>
        </p:spPr>
      </p:pic>
      <p:sp>
        <p:nvSpPr>
          <p:cNvPr id="376" name="Google Shape;376;p51"/>
          <p:cNvSpPr txBox="1"/>
          <p:nvPr/>
        </p:nvSpPr>
        <p:spPr>
          <a:xfrm>
            <a:off x="3873725" y="1806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STRONG PASSWORDS</a:t>
            </a:r>
            <a:endParaRPr sz="3400" b="1">
              <a:solidFill>
                <a:srgbClr val="5ED625"/>
              </a:solidFill>
              <a:latin typeface="Amaranth"/>
              <a:ea typeface="Amaranth"/>
              <a:cs typeface="Amaranth"/>
              <a:sym typeface="Amaranth"/>
            </a:endParaRPr>
          </a:p>
          <a:p>
            <a:pPr marL="0" lvl="0" indent="0" algn="ctr" rtl="0">
              <a:spcBef>
                <a:spcPts val="0"/>
              </a:spcBef>
              <a:spcAft>
                <a:spcPts val="0"/>
              </a:spcAft>
              <a:buNone/>
            </a:pPr>
            <a:r>
              <a:rPr lang="en" sz="3400">
                <a:solidFill>
                  <a:srgbClr val="5ED625"/>
                </a:solidFill>
                <a:latin typeface="Amaranth"/>
                <a:ea typeface="Amaranth"/>
                <a:cs typeface="Amaranth"/>
                <a:sym typeface="Amaranth"/>
              </a:rPr>
              <a:t>How to stop the hackers</a:t>
            </a:r>
            <a:endParaRPr sz="3400">
              <a:solidFill>
                <a:srgbClr val="5ED625"/>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Amaranth"/>
              <a:ea typeface="Amaranth"/>
              <a:cs typeface="Amaranth"/>
              <a:sym typeface="Amaranth"/>
            </a:endParaRPr>
          </a:p>
        </p:txBody>
      </p:sp>
      <p:pic>
        <p:nvPicPr>
          <p:cNvPr id="377" name="Google Shape;377;p51"/>
          <p:cNvPicPr preferRelativeResize="0"/>
          <p:nvPr/>
        </p:nvPicPr>
        <p:blipFill>
          <a:blip r:embed="rId4">
            <a:alphaModFix/>
          </a:blip>
          <a:stretch>
            <a:fillRect/>
          </a:stretch>
        </p:blipFill>
        <p:spPr>
          <a:xfrm>
            <a:off x="838200" y="785600"/>
            <a:ext cx="2786325" cy="3976900"/>
          </a:xfrm>
          <a:prstGeom prst="rect">
            <a:avLst/>
          </a:prstGeom>
          <a:noFill/>
          <a:ln>
            <a:noFill/>
          </a:ln>
        </p:spPr>
      </p:pic>
      <p:sp>
        <p:nvSpPr>
          <p:cNvPr id="378" name="Google Shape;378;p51"/>
          <p:cNvSpPr txBox="1"/>
          <p:nvPr/>
        </p:nvSpPr>
        <p:spPr>
          <a:xfrm>
            <a:off x="3820975" y="2325100"/>
            <a:ext cx="50445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700">
                <a:solidFill>
                  <a:srgbClr val="FFFFFF"/>
                </a:solidFill>
                <a:latin typeface="Amaranth"/>
                <a:ea typeface="Amaranth"/>
                <a:cs typeface="Amaranth"/>
                <a:sym typeface="Amaranth"/>
              </a:rPr>
              <a:t>What are these?</a:t>
            </a:r>
            <a:endParaRPr sz="37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79" name="Google Shape;379;p51"/>
          <p:cNvSpPr txBox="1"/>
          <p:nvPr/>
        </p:nvSpPr>
        <p:spPr>
          <a:xfrm>
            <a:off x="3020375" y="3393350"/>
            <a:ext cx="33753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123456</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80" name="Google Shape;380;p51"/>
          <p:cNvSpPr txBox="1"/>
          <p:nvPr/>
        </p:nvSpPr>
        <p:spPr>
          <a:xfrm>
            <a:off x="4198363" y="3898625"/>
            <a:ext cx="33753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aaaaaa</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81" name="Google Shape;381;p51"/>
          <p:cNvSpPr txBox="1"/>
          <p:nvPr/>
        </p:nvSpPr>
        <p:spPr>
          <a:xfrm>
            <a:off x="3167313" y="4392000"/>
            <a:ext cx="33753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111111</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82" name="Google Shape;382;p51"/>
          <p:cNvSpPr txBox="1"/>
          <p:nvPr/>
        </p:nvSpPr>
        <p:spPr>
          <a:xfrm>
            <a:off x="5417563" y="3383276"/>
            <a:ext cx="33753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SSGarfield2010</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83" name="Google Shape;383;p51"/>
          <p:cNvSpPr txBox="1"/>
          <p:nvPr/>
        </p:nvSpPr>
        <p:spPr>
          <a:xfrm>
            <a:off x="5597588" y="4392000"/>
            <a:ext cx="3375300" cy="7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FFFFFF"/>
                </a:solidFill>
                <a:latin typeface="Amaranth"/>
                <a:ea typeface="Amaranth"/>
                <a:cs typeface="Amaranth"/>
                <a:sym typeface="Amaranth"/>
              </a:rPr>
              <a:t>password</a:t>
            </a:r>
            <a:endParaRPr sz="34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87"/>
        <p:cNvGrpSpPr/>
        <p:nvPr/>
      </p:nvGrpSpPr>
      <p:grpSpPr>
        <a:xfrm>
          <a:off x="0" y="0"/>
          <a:ext cx="0" cy="0"/>
          <a:chOff x="0" y="0"/>
          <a:chExt cx="0" cy="0"/>
        </a:xfrm>
      </p:grpSpPr>
      <p:sp>
        <p:nvSpPr>
          <p:cNvPr id="388" name="Google Shape;388;p52"/>
          <p:cNvSpPr txBox="1"/>
          <p:nvPr/>
        </p:nvSpPr>
        <p:spPr>
          <a:xfrm>
            <a:off x="63725" y="-480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How to make a </a:t>
            </a:r>
            <a:br>
              <a:rPr lang="en" sz="3400" b="1">
                <a:solidFill>
                  <a:srgbClr val="5ED625"/>
                </a:solidFill>
                <a:latin typeface="Amaranth"/>
                <a:ea typeface="Amaranth"/>
                <a:cs typeface="Amaranth"/>
                <a:sym typeface="Amaranth"/>
              </a:rPr>
            </a:br>
            <a:r>
              <a:rPr lang="en" sz="3400" b="1">
                <a:solidFill>
                  <a:srgbClr val="5ED625"/>
                </a:solidFill>
                <a:latin typeface="Amaranth"/>
                <a:ea typeface="Amaranth"/>
                <a:cs typeface="Amaranth"/>
                <a:sym typeface="Amaranth"/>
              </a:rPr>
              <a:t>strong password</a:t>
            </a:r>
            <a:endParaRPr sz="3400" b="1">
              <a:solidFill>
                <a:srgbClr val="5ED625"/>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389" name="Google Shape;389;p52"/>
          <p:cNvPicPr preferRelativeResize="0"/>
          <p:nvPr/>
        </p:nvPicPr>
        <p:blipFill>
          <a:blip r:embed="rId3">
            <a:alphaModFix/>
          </a:blip>
          <a:stretch>
            <a:fillRect/>
          </a:stretch>
        </p:blipFill>
        <p:spPr>
          <a:xfrm>
            <a:off x="5565425" y="655775"/>
            <a:ext cx="2773825" cy="4030525"/>
          </a:xfrm>
          <a:prstGeom prst="rect">
            <a:avLst/>
          </a:prstGeom>
          <a:noFill/>
          <a:ln>
            <a:noFill/>
          </a:ln>
        </p:spPr>
      </p:pic>
      <p:pic>
        <p:nvPicPr>
          <p:cNvPr id="390" name="Google Shape;390;p52"/>
          <p:cNvPicPr preferRelativeResize="0"/>
          <p:nvPr/>
        </p:nvPicPr>
        <p:blipFill>
          <a:blip r:embed="rId4">
            <a:alphaModFix/>
          </a:blip>
          <a:stretch>
            <a:fillRect/>
          </a:stretch>
        </p:blipFill>
        <p:spPr>
          <a:xfrm>
            <a:off x="685800" y="1382700"/>
            <a:ext cx="4574826" cy="1956661"/>
          </a:xfrm>
          <a:prstGeom prst="rect">
            <a:avLst/>
          </a:prstGeom>
          <a:noFill/>
          <a:ln>
            <a:noFill/>
          </a:ln>
        </p:spPr>
      </p:pic>
      <p:sp>
        <p:nvSpPr>
          <p:cNvPr id="391" name="Google Shape;391;p52"/>
          <p:cNvSpPr txBox="1"/>
          <p:nvPr/>
        </p:nvSpPr>
        <p:spPr>
          <a:xfrm>
            <a:off x="63725" y="1535100"/>
            <a:ext cx="504450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Amaranth"/>
                <a:ea typeface="Amaranth"/>
                <a:cs typeface="Amaranth"/>
                <a:sym typeface="Amaranth"/>
              </a:rPr>
              <a:t>I play the guitar.</a:t>
            </a:r>
            <a:endParaRPr sz="3400">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392" name="Google Shape;392;p52"/>
          <p:cNvSpPr txBox="1"/>
          <p:nvPr/>
        </p:nvSpPr>
        <p:spPr>
          <a:xfrm>
            <a:off x="63725" y="2220900"/>
            <a:ext cx="504450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900" b="1">
                <a:latin typeface="Amaranth"/>
                <a:ea typeface="Amaranth"/>
                <a:cs typeface="Amaranth"/>
                <a:sym typeface="Amaranth"/>
              </a:rPr>
              <a:t>ipl@y#gtr</a:t>
            </a:r>
            <a:endParaRPr sz="3900" b="1">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396"/>
        <p:cNvGrpSpPr/>
        <p:nvPr/>
      </p:nvGrpSpPr>
      <p:grpSpPr>
        <a:xfrm>
          <a:off x="0" y="0"/>
          <a:ext cx="0" cy="0"/>
          <a:chOff x="0" y="0"/>
          <a:chExt cx="0" cy="0"/>
        </a:xfrm>
      </p:grpSpPr>
      <p:pic>
        <p:nvPicPr>
          <p:cNvPr id="397" name="Google Shape;397;p53"/>
          <p:cNvPicPr preferRelativeResize="0"/>
          <p:nvPr/>
        </p:nvPicPr>
        <p:blipFill>
          <a:blip r:embed="rId3">
            <a:alphaModFix/>
          </a:blip>
          <a:stretch>
            <a:fillRect/>
          </a:stretch>
        </p:blipFill>
        <p:spPr>
          <a:xfrm>
            <a:off x="274550" y="2087451"/>
            <a:ext cx="5214674" cy="3056050"/>
          </a:xfrm>
          <a:prstGeom prst="rect">
            <a:avLst/>
          </a:prstGeom>
          <a:noFill/>
          <a:ln>
            <a:noFill/>
          </a:ln>
        </p:spPr>
      </p:pic>
      <p:sp>
        <p:nvSpPr>
          <p:cNvPr id="398" name="Google Shape;398;p53"/>
          <p:cNvSpPr txBox="1"/>
          <p:nvPr/>
        </p:nvSpPr>
        <p:spPr>
          <a:xfrm>
            <a:off x="63725" y="282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Practice making up passwords</a:t>
            </a:r>
            <a:endParaRPr sz="3400" b="1">
              <a:solidFill>
                <a:srgbClr val="5ED625"/>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399" name="Google Shape;399;p53"/>
          <p:cNvPicPr preferRelativeResize="0"/>
          <p:nvPr/>
        </p:nvPicPr>
        <p:blipFill>
          <a:blip r:embed="rId4">
            <a:alphaModFix/>
          </a:blip>
          <a:stretch>
            <a:fillRect/>
          </a:stretch>
        </p:blipFill>
        <p:spPr>
          <a:xfrm>
            <a:off x="5565425" y="655775"/>
            <a:ext cx="2773825" cy="4030525"/>
          </a:xfrm>
          <a:prstGeom prst="rect">
            <a:avLst/>
          </a:prstGeom>
          <a:noFill/>
          <a:ln>
            <a:noFill/>
          </a:ln>
        </p:spPr>
      </p:pic>
      <p:pic>
        <p:nvPicPr>
          <p:cNvPr id="400" name="Google Shape;400;p53"/>
          <p:cNvPicPr preferRelativeResize="0"/>
          <p:nvPr/>
        </p:nvPicPr>
        <p:blipFill>
          <a:blip r:embed="rId5">
            <a:alphaModFix/>
          </a:blip>
          <a:stretch>
            <a:fillRect/>
          </a:stretch>
        </p:blipFill>
        <p:spPr>
          <a:xfrm>
            <a:off x="685800" y="1382700"/>
            <a:ext cx="4574826" cy="1956661"/>
          </a:xfrm>
          <a:prstGeom prst="rect">
            <a:avLst/>
          </a:prstGeom>
          <a:noFill/>
          <a:ln>
            <a:noFill/>
          </a:ln>
        </p:spPr>
      </p:pic>
      <p:sp>
        <p:nvSpPr>
          <p:cNvPr id="401" name="Google Shape;401;p53"/>
          <p:cNvSpPr txBox="1"/>
          <p:nvPr/>
        </p:nvSpPr>
        <p:spPr>
          <a:xfrm>
            <a:off x="63725" y="1458900"/>
            <a:ext cx="5044500" cy="160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Amaranth"/>
                <a:ea typeface="Amaranth"/>
                <a:cs typeface="Amaranth"/>
                <a:sym typeface="Amaranth"/>
              </a:rPr>
              <a:t>See if you can</a:t>
            </a:r>
            <a:endParaRPr sz="3400">
              <a:latin typeface="Amaranth"/>
              <a:ea typeface="Amaranth"/>
              <a:cs typeface="Amaranth"/>
              <a:sym typeface="Amaranth"/>
            </a:endParaRPr>
          </a:p>
          <a:p>
            <a:pPr marL="0" lvl="0" indent="0" algn="ctr" rtl="0">
              <a:spcBef>
                <a:spcPts val="0"/>
              </a:spcBef>
              <a:spcAft>
                <a:spcPts val="0"/>
              </a:spcAft>
              <a:buNone/>
            </a:pPr>
            <a:r>
              <a:rPr lang="en" sz="3400">
                <a:latin typeface="Amaranth"/>
                <a:ea typeface="Amaranth"/>
                <a:cs typeface="Amaranth"/>
                <a:sym typeface="Amaranth"/>
              </a:rPr>
              <a:t>make up a </a:t>
            </a:r>
            <a:endParaRPr sz="3400">
              <a:latin typeface="Amaranth"/>
              <a:ea typeface="Amaranth"/>
              <a:cs typeface="Amaranth"/>
              <a:sym typeface="Amaranth"/>
            </a:endParaRPr>
          </a:p>
          <a:p>
            <a:pPr marL="0" lvl="0" indent="0" algn="ctr" rtl="0">
              <a:spcBef>
                <a:spcPts val="0"/>
              </a:spcBef>
              <a:spcAft>
                <a:spcPts val="0"/>
              </a:spcAft>
              <a:buNone/>
            </a:pPr>
            <a:r>
              <a:rPr lang="en" sz="3400">
                <a:latin typeface="Amaranth"/>
                <a:ea typeface="Amaranth"/>
                <a:cs typeface="Amaranth"/>
                <a:sym typeface="Amaranth"/>
              </a:rPr>
              <a:t>password?</a:t>
            </a:r>
            <a:endParaRPr sz="3400">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405"/>
        <p:cNvGrpSpPr/>
        <p:nvPr/>
      </p:nvGrpSpPr>
      <p:grpSpPr>
        <a:xfrm>
          <a:off x="0" y="0"/>
          <a:ext cx="0" cy="0"/>
          <a:chOff x="0" y="0"/>
          <a:chExt cx="0" cy="0"/>
        </a:xfrm>
      </p:grpSpPr>
      <p:sp>
        <p:nvSpPr>
          <p:cNvPr id="406" name="Google Shape;406;p54"/>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407" name="Google Shape;407;p54"/>
          <p:cNvSpPr txBox="1"/>
          <p:nvPr/>
        </p:nvSpPr>
        <p:spPr>
          <a:xfrm>
            <a:off x="1266925"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Do activity 5 on your worksheet</a:t>
            </a:r>
            <a:endParaRPr sz="3400" b="1">
              <a:solidFill>
                <a:srgbClr val="5ED625"/>
              </a:solidFill>
              <a:latin typeface="Amaranth"/>
              <a:ea typeface="Amaranth"/>
              <a:cs typeface="Amaranth"/>
              <a:sym typeface="Amaranth"/>
            </a:endParaRPr>
          </a:p>
        </p:txBody>
      </p:sp>
      <p:pic>
        <p:nvPicPr>
          <p:cNvPr id="408" name="Google Shape;408;p54"/>
          <p:cNvPicPr preferRelativeResize="0"/>
          <p:nvPr/>
        </p:nvPicPr>
        <p:blipFill rotWithShape="1">
          <a:blip r:embed="rId3">
            <a:alphaModFix/>
          </a:blip>
          <a:srcRect l="31010" t="26836" r="31274" b="34219"/>
          <a:stretch/>
        </p:blipFill>
        <p:spPr>
          <a:xfrm>
            <a:off x="3129749" y="1465988"/>
            <a:ext cx="2141775" cy="2211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412"/>
        <p:cNvGrpSpPr/>
        <p:nvPr/>
      </p:nvGrpSpPr>
      <p:grpSpPr>
        <a:xfrm>
          <a:off x="0" y="0"/>
          <a:ext cx="0" cy="0"/>
          <a:chOff x="0" y="0"/>
          <a:chExt cx="0" cy="0"/>
        </a:xfrm>
      </p:grpSpPr>
      <p:pic>
        <p:nvPicPr>
          <p:cNvPr id="413" name="Google Shape;413;p55"/>
          <p:cNvPicPr preferRelativeResize="0"/>
          <p:nvPr/>
        </p:nvPicPr>
        <p:blipFill>
          <a:blip r:embed="rId3">
            <a:alphaModFix/>
          </a:blip>
          <a:stretch>
            <a:fillRect/>
          </a:stretch>
        </p:blipFill>
        <p:spPr>
          <a:xfrm>
            <a:off x="274550" y="2087451"/>
            <a:ext cx="5214674" cy="3056050"/>
          </a:xfrm>
          <a:prstGeom prst="rect">
            <a:avLst/>
          </a:prstGeom>
          <a:noFill/>
          <a:ln>
            <a:noFill/>
          </a:ln>
        </p:spPr>
      </p:pic>
      <p:sp>
        <p:nvSpPr>
          <p:cNvPr id="414" name="Google Shape;414;p55"/>
          <p:cNvSpPr txBox="1"/>
          <p:nvPr/>
        </p:nvSpPr>
        <p:spPr>
          <a:xfrm>
            <a:off x="63725" y="28200"/>
            <a:ext cx="50445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Practice making up passwords</a:t>
            </a:r>
            <a:endParaRPr sz="3400" b="1">
              <a:solidFill>
                <a:srgbClr val="5ED625"/>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pic>
        <p:nvPicPr>
          <p:cNvPr id="415" name="Google Shape;415;p55"/>
          <p:cNvPicPr preferRelativeResize="0"/>
          <p:nvPr/>
        </p:nvPicPr>
        <p:blipFill>
          <a:blip r:embed="rId4">
            <a:alphaModFix/>
          </a:blip>
          <a:stretch>
            <a:fillRect/>
          </a:stretch>
        </p:blipFill>
        <p:spPr>
          <a:xfrm>
            <a:off x="5565425" y="655775"/>
            <a:ext cx="2773825" cy="4030525"/>
          </a:xfrm>
          <a:prstGeom prst="rect">
            <a:avLst/>
          </a:prstGeom>
          <a:noFill/>
          <a:ln>
            <a:noFill/>
          </a:ln>
        </p:spPr>
      </p:pic>
      <p:pic>
        <p:nvPicPr>
          <p:cNvPr id="416" name="Google Shape;416;p55"/>
          <p:cNvPicPr preferRelativeResize="0"/>
          <p:nvPr/>
        </p:nvPicPr>
        <p:blipFill>
          <a:blip r:embed="rId5">
            <a:alphaModFix/>
          </a:blip>
          <a:stretch>
            <a:fillRect/>
          </a:stretch>
        </p:blipFill>
        <p:spPr>
          <a:xfrm>
            <a:off x="685800" y="1382700"/>
            <a:ext cx="4574826" cy="1956661"/>
          </a:xfrm>
          <a:prstGeom prst="rect">
            <a:avLst/>
          </a:prstGeom>
          <a:noFill/>
          <a:ln>
            <a:noFill/>
          </a:ln>
        </p:spPr>
      </p:pic>
      <p:sp>
        <p:nvSpPr>
          <p:cNvPr id="417" name="Google Shape;417;p55"/>
          <p:cNvSpPr txBox="1"/>
          <p:nvPr/>
        </p:nvSpPr>
        <p:spPr>
          <a:xfrm>
            <a:off x="63725" y="1458900"/>
            <a:ext cx="5044500" cy="160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Amaranth"/>
                <a:ea typeface="Amaranth"/>
                <a:cs typeface="Amaranth"/>
                <a:sym typeface="Amaranth"/>
              </a:rPr>
              <a:t>See if you can</a:t>
            </a:r>
            <a:endParaRPr sz="3400">
              <a:latin typeface="Amaranth"/>
              <a:ea typeface="Amaranth"/>
              <a:cs typeface="Amaranth"/>
              <a:sym typeface="Amaranth"/>
            </a:endParaRPr>
          </a:p>
          <a:p>
            <a:pPr marL="0" lvl="0" indent="0" algn="ctr" rtl="0">
              <a:spcBef>
                <a:spcPts val="0"/>
              </a:spcBef>
              <a:spcAft>
                <a:spcPts val="0"/>
              </a:spcAft>
              <a:buNone/>
            </a:pPr>
            <a:r>
              <a:rPr lang="en" sz="3400">
                <a:latin typeface="Amaranth"/>
                <a:ea typeface="Amaranth"/>
                <a:cs typeface="Amaranth"/>
                <a:sym typeface="Amaranth"/>
              </a:rPr>
              <a:t>make up a </a:t>
            </a:r>
            <a:endParaRPr sz="3400">
              <a:latin typeface="Amaranth"/>
              <a:ea typeface="Amaranth"/>
              <a:cs typeface="Amaranth"/>
              <a:sym typeface="Amaranth"/>
            </a:endParaRPr>
          </a:p>
          <a:p>
            <a:pPr marL="0" lvl="0" indent="0" algn="ctr" rtl="0">
              <a:spcBef>
                <a:spcPts val="0"/>
              </a:spcBef>
              <a:spcAft>
                <a:spcPts val="0"/>
              </a:spcAft>
              <a:buNone/>
            </a:pPr>
            <a:r>
              <a:rPr lang="en" sz="3400">
                <a:latin typeface="Amaranth"/>
                <a:ea typeface="Amaranth"/>
                <a:cs typeface="Amaranth"/>
                <a:sym typeface="Amaranth"/>
              </a:rPr>
              <a:t>password?</a:t>
            </a:r>
            <a:endParaRPr sz="3400">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418" name="Google Shape;418;p55"/>
          <p:cNvSpPr txBox="1"/>
          <p:nvPr/>
        </p:nvSpPr>
        <p:spPr>
          <a:xfrm>
            <a:off x="216125" y="3287700"/>
            <a:ext cx="504450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a:solidFill>
                  <a:srgbClr val="FFFFFF"/>
                </a:solidFill>
                <a:latin typeface="Amaranth"/>
                <a:ea typeface="Amaranth"/>
                <a:cs typeface="Amaranth"/>
                <a:sym typeface="Amaranth"/>
              </a:rPr>
              <a:t>I ate Bananas in 2020</a:t>
            </a:r>
            <a:endParaRPr sz="3500">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419" name="Google Shape;419;p55"/>
          <p:cNvSpPr txBox="1"/>
          <p:nvPr/>
        </p:nvSpPr>
        <p:spPr>
          <a:xfrm>
            <a:off x="216125" y="3973500"/>
            <a:ext cx="5044500" cy="8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500" b="1">
                <a:solidFill>
                  <a:srgbClr val="FFFFFF"/>
                </a:solidFill>
                <a:latin typeface="Amaranth"/>
                <a:ea typeface="Amaranth"/>
                <a:cs typeface="Amaranth"/>
                <a:sym typeface="Amaranth"/>
              </a:rPr>
              <a:t>i8bananas@2020</a:t>
            </a:r>
            <a:endParaRPr sz="3500" b="1">
              <a:solidFill>
                <a:srgbClr val="FFFFFF"/>
              </a:solidFill>
              <a:latin typeface="Amaranth"/>
              <a:ea typeface="Amaranth"/>
              <a:cs typeface="Amaranth"/>
              <a:sym typeface="Amaranth"/>
            </a:endParaRPr>
          </a:p>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10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423"/>
        <p:cNvGrpSpPr/>
        <p:nvPr/>
      </p:nvGrpSpPr>
      <p:grpSpPr>
        <a:xfrm>
          <a:off x="0" y="0"/>
          <a:ext cx="0" cy="0"/>
          <a:chOff x="0" y="0"/>
          <a:chExt cx="0" cy="0"/>
        </a:xfrm>
      </p:grpSpPr>
      <p:sp>
        <p:nvSpPr>
          <p:cNvPr id="424" name="Google Shape;424;p56"/>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425" name="Google Shape;425;p56"/>
          <p:cNvSpPr txBox="1"/>
          <p:nvPr/>
        </p:nvSpPr>
        <p:spPr>
          <a:xfrm>
            <a:off x="1266925" y="473275"/>
            <a:ext cx="67890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a:solidFill>
                  <a:srgbClr val="5ED625"/>
                </a:solidFill>
                <a:latin typeface="Amaranth"/>
                <a:ea typeface="Amaranth"/>
                <a:cs typeface="Amaranth"/>
                <a:sym typeface="Amaranth"/>
              </a:rPr>
              <a:t>Do activity 6 on your worksheet</a:t>
            </a:r>
            <a:endParaRPr sz="3400" b="1">
              <a:solidFill>
                <a:srgbClr val="5ED625"/>
              </a:solidFill>
              <a:latin typeface="Amaranth"/>
              <a:ea typeface="Amaranth"/>
              <a:cs typeface="Amaranth"/>
              <a:sym typeface="Amaranth"/>
            </a:endParaRPr>
          </a:p>
        </p:txBody>
      </p:sp>
      <p:pic>
        <p:nvPicPr>
          <p:cNvPr id="426" name="Google Shape;426;p56"/>
          <p:cNvPicPr preferRelativeResize="0"/>
          <p:nvPr/>
        </p:nvPicPr>
        <p:blipFill rotWithShape="1">
          <a:blip r:embed="rId3">
            <a:alphaModFix/>
          </a:blip>
          <a:srcRect l="31010" t="26836" r="31274" b="34219"/>
          <a:stretch/>
        </p:blipFill>
        <p:spPr>
          <a:xfrm>
            <a:off x="3129749" y="1465988"/>
            <a:ext cx="2141775" cy="22115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430"/>
        <p:cNvGrpSpPr/>
        <p:nvPr/>
      </p:nvGrpSpPr>
      <p:grpSpPr>
        <a:xfrm>
          <a:off x="0" y="0"/>
          <a:ext cx="0" cy="0"/>
          <a:chOff x="0" y="0"/>
          <a:chExt cx="0" cy="0"/>
        </a:xfrm>
      </p:grpSpPr>
      <p:sp>
        <p:nvSpPr>
          <p:cNvPr id="431" name="Google Shape;431;p57"/>
          <p:cNvSpPr txBox="1"/>
          <p:nvPr/>
        </p:nvSpPr>
        <p:spPr>
          <a:xfrm>
            <a:off x="1266925" y="168475"/>
            <a:ext cx="6789000" cy="181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5ED625"/>
                </a:solidFill>
                <a:latin typeface="Amaranth"/>
                <a:ea typeface="Amaranth"/>
                <a:cs typeface="Amaranth"/>
                <a:sym typeface="Amaranth"/>
              </a:rPr>
              <a:t>Top tips on being SAFE online</a:t>
            </a:r>
            <a:endParaRPr sz="3400">
              <a:solidFill>
                <a:srgbClr val="5ED625"/>
              </a:solidFill>
              <a:latin typeface="Amaranth"/>
              <a:ea typeface="Amaranth"/>
              <a:cs typeface="Amaranth"/>
              <a:sym typeface="Amaranth"/>
            </a:endParaRPr>
          </a:p>
        </p:txBody>
      </p:sp>
      <p:sp>
        <p:nvSpPr>
          <p:cNvPr id="432" name="Google Shape;432;p57"/>
          <p:cNvSpPr txBox="1"/>
          <p:nvPr/>
        </p:nvSpPr>
        <p:spPr>
          <a:xfrm>
            <a:off x="448825" y="891875"/>
            <a:ext cx="90726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rgbClr val="3D85C6"/>
                </a:solidFill>
                <a:latin typeface="Amaranth"/>
                <a:ea typeface="Amaranth"/>
                <a:cs typeface="Amaranth"/>
                <a:sym typeface="Amaranth"/>
              </a:rPr>
              <a:t>1) Don´t overshare your personal </a:t>
            </a:r>
            <a:br>
              <a:rPr lang="en" sz="2300" dirty="0">
                <a:solidFill>
                  <a:srgbClr val="3D85C6"/>
                </a:solidFill>
                <a:latin typeface="Amaranth"/>
                <a:ea typeface="Amaranth"/>
                <a:cs typeface="Amaranth"/>
                <a:sym typeface="Amaranth"/>
              </a:rPr>
            </a:br>
            <a:r>
              <a:rPr lang="en" sz="2300" dirty="0">
                <a:solidFill>
                  <a:srgbClr val="3D85C6"/>
                </a:solidFill>
                <a:latin typeface="Amaranth"/>
                <a:ea typeface="Amaranth"/>
                <a:cs typeface="Amaranth"/>
                <a:sym typeface="Amaranth"/>
              </a:rPr>
              <a:t>   information online</a:t>
            </a:r>
            <a:endParaRPr sz="2300" dirty="0">
              <a:solidFill>
                <a:srgbClr val="3D85C6"/>
              </a:solidFill>
              <a:latin typeface="Amaranth"/>
              <a:ea typeface="Amaranth"/>
              <a:cs typeface="Amaranth"/>
              <a:sym typeface="Amaranth"/>
            </a:endParaRPr>
          </a:p>
          <a:p>
            <a:pPr marL="0" lvl="0" indent="0" algn="l" rtl="0">
              <a:spcBef>
                <a:spcPts val="0"/>
              </a:spcBef>
              <a:spcAft>
                <a:spcPts val="0"/>
              </a:spcAft>
              <a:buNone/>
            </a:pPr>
            <a:r>
              <a:rPr lang="en" sz="2300" dirty="0">
                <a:solidFill>
                  <a:srgbClr val="3D85C6"/>
                </a:solidFill>
                <a:latin typeface="Concert One"/>
                <a:ea typeface="Concert One"/>
                <a:cs typeface="Concert One"/>
                <a:sym typeface="Concert One"/>
              </a:rPr>
              <a:t/>
            </a:r>
            <a:br>
              <a:rPr lang="en" sz="2300" dirty="0">
                <a:solidFill>
                  <a:srgbClr val="3D85C6"/>
                </a:solidFill>
                <a:latin typeface="Concert One"/>
                <a:ea typeface="Concert One"/>
                <a:cs typeface="Concert One"/>
                <a:sym typeface="Concert One"/>
              </a:rPr>
            </a:br>
            <a:endParaRPr sz="2300" dirty="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dirty="0">
              <a:solidFill>
                <a:srgbClr val="3D85C6"/>
              </a:solidFill>
              <a:latin typeface="Concert One"/>
              <a:ea typeface="Concert One"/>
              <a:cs typeface="Concert One"/>
              <a:sym typeface="Concert One"/>
            </a:endParaRPr>
          </a:p>
        </p:txBody>
      </p:sp>
      <p:pic>
        <p:nvPicPr>
          <p:cNvPr id="433" name="Google Shape;433;p57"/>
          <p:cNvPicPr preferRelativeResize="0"/>
          <p:nvPr/>
        </p:nvPicPr>
        <p:blipFill rotWithShape="1">
          <a:blip r:embed="rId3">
            <a:alphaModFix/>
          </a:blip>
          <a:srcRect r="11174"/>
          <a:stretch/>
        </p:blipFill>
        <p:spPr>
          <a:xfrm>
            <a:off x="6014725" y="513400"/>
            <a:ext cx="3199650" cy="4726674"/>
          </a:xfrm>
          <a:prstGeom prst="rect">
            <a:avLst/>
          </a:prstGeom>
          <a:noFill/>
          <a:ln>
            <a:noFill/>
          </a:ln>
        </p:spPr>
      </p:pic>
      <p:sp>
        <p:nvSpPr>
          <p:cNvPr id="5" name="Google Shape;439;p58"/>
          <p:cNvSpPr txBox="1"/>
          <p:nvPr/>
        </p:nvSpPr>
        <p:spPr>
          <a:xfrm>
            <a:off x="448825" y="1731686"/>
            <a:ext cx="90726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rgbClr val="3D85C6"/>
                </a:solidFill>
                <a:latin typeface="Amaranth"/>
                <a:ea typeface="Amaranth"/>
                <a:cs typeface="Amaranth"/>
                <a:sym typeface="Amaranth"/>
              </a:rPr>
              <a:t>2) Be private on social media and games</a:t>
            </a:r>
            <a:endParaRPr sz="2300" dirty="0">
              <a:solidFill>
                <a:srgbClr val="3D85C6"/>
              </a:solidFill>
              <a:latin typeface="Amaranth"/>
              <a:ea typeface="Amaranth"/>
              <a:cs typeface="Amaranth"/>
              <a:sym typeface="Amaranth"/>
            </a:endParaRPr>
          </a:p>
          <a:p>
            <a:pPr marL="0" lvl="0" indent="0" algn="l" rtl="0">
              <a:spcBef>
                <a:spcPts val="0"/>
              </a:spcBef>
              <a:spcAft>
                <a:spcPts val="0"/>
              </a:spcAft>
              <a:buNone/>
            </a:pPr>
            <a:r>
              <a:rPr lang="en" sz="2300" dirty="0">
                <a:solidFill>
                  <a:srgbClr val="3D85C6"/>
                </a:solidFill>
                <a:latin typeface="Concert One"/>
                <a:ea typeface="Concert One"/>
                <a:cs typeface="Concert One"/>
                <a:sym typeface="Concert One"/>
              </a:rPr>
              <a:t/>
            </a:r>
            <a:br>
              <a:rPr lang="en" sz="2300" dirty="0">
                <a:solidFill>
                  <a:srgbClr val="3D85C6"/>
                </a:solidFill>
                <a:latin typeface="Concert One"/>
                <a:ea typeface="Concert One"/>
                <a:cs typeface="Concert One"/>
                <a:sym typeface="Concert One"/>
              </a:rPr>
            </a:br>
            <a:endParaRPr sz="2300" dirty="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dirty="0">
              <a:solidFill>
                <a:srgbClr val="3D85C6"/>
              </a:solidFill>
              <a:latin typeface="Concert One"/>
              <a:ea typeface="Concert One"/>
              <a:cs typeface="Concert One"/>
              <a:sym typeface="Concert One"/>
            </a:endParaRPr>
          </a:p>
        </p:txBody>
      </p:sp>
      <p:sp>
        <p:nvSpPr>
          <p:cNvPr id="6" name="Google Shape;446;p59"/>
          <p:cNvSpPr txBox="1"/>
          <p:nvPr/>
        </p:nvSpPr>
        <p:spPr>
          <a:xfrm>
            <a:off x="448825" y="2274586"/>
            <a:ext cx="9072600"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rgbClr val="3D85C6"/>
                </a:solidFill>
                <a:latin typeface="Amaranth"/>
                <a:ea typeface="Amaranth"/>
                <a:cs typeface="Amaranth"/>
                <a:sym typeface="Amaranth"/>
              </a:rPr>
              <a:t>3) If any online friend starts asking personal</a:t>
            </a:r>
            <a:endParaRPr sz="2300" dirty="0">
              <a:solidFill>
                <a:srgbClr val="3D85C6"/>
              </a:solidFill>
              <a:latin typeface="Amaranth"/>
              <a:ea typeface="Amaranth"/>
              <a:cs typeface="Amaranth"/>
              <a:sym typeface="Amaranth"/>
            </a:endParaRPr>
          </a:p>
          <a:p>
            <a:pPr marL="0" lvl="0" indent="0" algn="l" rtl="0">
              <a:spcBef>
                <a:spcPts val="0"/>
              </a:spcBef>
              <a:spcAft>
                <a:spcPts val="0"/>
              </a:spcAft>
              <a:buNone/>
            </a:pPr>
            <a:r>
              <a:rPr lang="en" sz="2300" dirty="0">
                <a:solidFill>
                  <a:srgbClr val="3D85C6"/>
                </a:solidFill>
                <a:latin typeface="Amaranth"/>
                <a:ea typeface="Amaranth"/>
                <a:cs typeface="Amaranth"/>
                <a:sym typeface="Amaranth"/>
              </a:rPr>
              <a:t>   questions, or asking to speak to you on a</a:t>
            </a:r>
            <a:endParaRPr sz="2300" dirty="0">
              <a:solidFill>
                <a:srgbClr val="3D85C6"/>
              </a:solidFill>
              <a:latin typeface="Amaranth"/>
              <a:ea typeface="Amaranth"/>
              <a:cs typeface="Amaranth"/>
              <a:sym typeface="Amaranth"/>
            </a:endParaRPr>
          </a:p>
          <a:p>
            <a:pPr marL="0" lvl="0" indent="0" algn="l" rtl="0">
              <a:spcBef>
                <a:spcPts val="0"/>
              </a:spcBef>
              <a:spcAft>
                <a:spcPts val="0"/>
              </a:spcAft>
              <a:buNone/>
            </a:pPr>
            <a:r>
              <a:rPr lang="en" sz="2300" dirty="0">
                <a:solidFill>
                  <a:srgbClr val="3D85C6"/>
                </a:solidFill>
                <a:latin typeface="Amaranth"/>
                <a:ea typeface="Amaranth"/>
                <a:cs typeface="Amaranth"/>
                <a:sym typeface="Amaranth"/>
              </a:rPr>
              <a:t>   different platform, block and report and </a:t>
            </a:r>
            <a:endParaRPr sz="2300" dirty="0">
              <a:solidFill>
                <a:srgbClr val="3D85C6"/>
              </a:solidFill>
              <a:latin typeface="Amaranth"/>
              <a:ea typeface="Amaranth"/>
              <a:cs typeface="Amaranth"/>
              <a:sym typeface="Amaranth"/>
            </a:endParaRPr>
          </a:p>
          <a:p>
            <a:pPr marL="0" lvl="0" indent="0" algn="l" rtl="0">
              <a:spcBef>
                <a:spcPts val="0"/>
              </a:spcBef>
              <a:spcAft>
                <a:spcPts val="0"/>
              </a:spcAft>
              <a:buNone/>
            </a:pPr>
            <a:r>
              <a:rPr lang="en" sz="2300" dirty="0">
                <a:solidFill>
                  <a:srgbClr val="3D85C6"/>
                </a:solidFill>
                <a:latin typeface="Amaranth"/>
                <a:ea typeface="Amaranth"/>
                <a:cs typeface="Amaranth"/>
                <a:sym typeface="Amaranth"/>
              </a:rPr>
              <a:t>   Tell your parents</a:t>
            </a:r>
            <a:endParaRPr sz="2300" dirty="0">
              <a:solidFill>
                <a:srgbClr val="3D85C6"/>
              </a:solidFill>
              <a:latin typeface="Amaranth"/>
              <a:ea typeface="Amaranth"/>
              <a:cs typeface="Amaranth"/>
              <a:sym typeface="Amaranth"/>
            </a:endParaRPr>
          </a:p>
          <a:p>
            <a:pPr marL="0" lvl="0" indent="0" algn="l" rtl="0">
              <a:spcBef>
                <a:spcPts val="0"/>
              </a:spcBef>
              <a:spcAft>
                <a:spcPts val="0"/>
              </a:spcAft>
              <a:buNone/>
            </a:pPr>
            <a:r>
              <a:rPr lang="en" sz="2300" dirty="0">
                <a:solidFill>
                  <a:srgbClr val="3D85C6"/>
                </a:solidFill>
                <a:latin typeface="Concert One"/>
                <a:ea typeface="Concert One"/>
                <a:cs typeface="Concert One"/>
                <a:sym typeface="Concert One"/>
              </a:rPr>
              <a:t/>
            </a:r>
            <a:br>
              <a:rPr lang="en" sz="2300" dirty="0">
                <a:solidFill>
                  <a:srgbClr val="3D85C6"/>
                </a:solidFill>
                <a:latin typeface="Concert One"/>
                <a:ea typeface="Concert One"/>
                <a:cs typeface="Concert One"/>
                <a:sym typeface="Concert One"/>
              </a:rPr>
            </a:br>
            <a:endParaRPr sz="2300" dirty="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dirty="0">
              <a:solidFill>
                <a:srgbClr val="3D85C6"/>
              </a:solidFill>
              <a:latin typeface="Concert One"/>
              <a:ea typeface="Concert One"/>
              <a:cs typeface="Concert One"/>
              <a:sym typeface="Concert One"/>
            </a:endParaRPr>
          </a:p>
        </p:txBody>
      </p:sp>
      <p:sp>
        <p:nvSpPr>
          <p:cNvPr id="7" name="Google Shape;453;p60"/>
          <p:cNvSpPr txBox="1"/>
          <p:nvPr/>
        </p:nvSpPr>
        <p:spPr>
          <a:xfrm>
            <a:off x="448825" y="3836967"/>
            <a:ext cx="6153311" cy="54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solidFill>
                  <a:srgbClr val="3D85C6"/>
                </a:solidFill>
                <a:latin typeface="Amaranth"/>
                <a:ea typeface="Amaranth"/>
                <a:cs typeface="Amaranth"/>
                <a:sym typeface="Amaranth"/>
              </a:rPr>
              <a:t>4) </a:t>
            </a:r>
            <a:r>
              <a:rPr lang="en" sz="2300" dirty="0" smtClean="0">
                <a:solidFill>
                  <a:srgbClr val="3D85C6"/>
                </a:solidFill>
                <a:latin typeface="Amaranth"/>
                <a:ea typeface="Amaranth"/>
                <a:cs typeface="Amaranth"/>
                <a:sym typeface="Amaranth"/>
              </a:rPr>
              <a:t>Make strong passwords by writing a sentence but changing it with icons, numbers. Only share your passwords with parents!</a:t>
            </a:r>
            <a:endParaRPr sz="2300" dirty="0">
              <a:solidFill>
                <a:srgbClr val="3D85C6"/>
              </a:solidFill>
              <a:latin typeface="Amaranth"/>
              <a:ea typeface="Amaranth"/>
              <a:cs typeface="Amaranth"/>
              <a:sym typeface="Amaranth"/>
            </a:endParaRPr>
          </a:p>
          <a:p>
            <a:pPr marL="0" lvl="0" indent="0" algn="l" rtl="0">
              <a:spcBef>
                <a:spcPts val="0"/>
              </a:spcBef>
              <a:spcAft>
                <a:spcPts val="0"/>
              </a:spcAft>
              <a:buNone/>
            </a:pPr>
            <a:r>
              <a:rPr lang="en" sz="2300" dirty="0">
                <a:solidFill>
                  <a:srgbClr val="3D85C6"/>
                </a:solidFill>
                <a:latin typeface="Concert One"/>
                <a:ea typeface="Concert One"/>
                <a:cs typeface="Concert One"/>
                <a:sym typeface="Concert One"/>
              </a:rPr>
              <a:t/>
            </a:r>
            <a:br>
              <a:rPr lang="en" sz="2300" dirty="0">
                <a:solidFill>
                  <a:srgbClr val="3D85C6"/>
                </a:solidFill>
                <a:latin typeface="Concert One"/>
                <a:ea typeface="Concert One"/>
                <a:cs typeface="Concert One"/>
                <a:sym typeface="Concert One"/>
              </a:rPr>
            </a:br>
            <a:endParaRPr sz="2300" dirty="0">
              <a:solidFill>
                <a:srgbClr val="3D85C6"/>
              </a:solidFill>
              <a:latin typeface="Concert One"/>
              <a:ea typeface="Concert One"/>
              <a:cs typeface="Concert One"/>
              <a:sym typeface="Concert One"/>
            </a:endParaRPr>
          </a:p>
          <a:p>
            <a:pPr marL="0" lvl="0" indent="0" algn="l" rtl="0">
              <a:spcBef>
                <a:spcPts val="0"/>
              </a:spcBef>
              <a:spcAft>
                <a:spcPts val="0"/>
              </a:spcAft>
              <a:buNone/>
            </a:pPr>
            <a:endParaRPr sz="2300" dirty="0">
              <a:solidFill>
                <a:srgbClr val="3D85C6"/>
              </a:solidFill>
              <a:latin typeface="Concert One"/>
              <a:ea typeface="Concert One"/>
              <a:cs typeface="Concert One"/>
              <a:sym typeface="Concert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32"/>
                                        </p:tgtEl>
                                        <p:attrNameLst>
                                          <p:attrName>style.visibility</p:attrName>
                                        </p:attrNameLst>
                                      </p:cBhvr>
                                      <p:to>
                                        <p:strVal val="visible"/>
                                      </p:to>
                                    </p:set>
                                    <p:anim calcmode="lin" valueType="num">
                                      <p:cBhvr additive="base">
                                        <p:cTn id="7" dur="500"/>
                                        <p:tgtEl>
                                          <p:spTgt spid="43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62"/>
          <p:cNvPicPr preferRelativeResize="0"/>
          <p:nvPr/>
        </p:nvPicPr>
        <p:blipFill>
          <a:blip r:embed="rId3">
            <a:alphaModFix/>
          </a:blip>
          <a:stretch>
            <a:fillRect/>
          </a:stretch>
        </p:blipFill>
        <p:spPr>
          <a:xfrm>
            <a:off x="5242" y="0"/>
            <a:ext cx="9133513" cy="51434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46"/>
          <p:cNvPicPr preferRelativeResize="0"/>
          <p:nvPr/>
        </p:nvPicPr>
        <p:blipFill rotWithShape="1">
          <a:blip r:embed="rId3">
            <a:alphaModFix/>
          </a:blip>
          <a:srcRect l="129" r="119" b="24075"/>
          <a:stretch/>
        </p:blipFill>
        <p:spPr>
          <a:xfrm>
            <a:off x="3750" y="1"/>
            <a:ext cx="9136500" cy="3905125"/>
          </a:xfrm>
          <a:prstGeom prst="rect">
            <a:avLst/>
          </a:prstGeom>
          <a:noFill/>
          <a:ln>
            <a:noFill/>
          </a:ln>
        </p:spPr>
      </p:pic>
      <p:sp>
        <p:nvSpPr>
          <p:cNvPr id="323" name="Google Shape;323;p46"/>
          <p:cNvSpPr txBox="1"/>
          <p:nvPr/>
        </p:nvSpPr>
        <p:spPr>
          <a:xfrm>
            <a:off x="1761689" y="3684425"/>
            <a:ext cx="5662568" cy="378000"/>
          </a:xfrm>
          <a:prstGeom prst="rect">
            <a:avLst/>
          </a:prstGeom>
          <a:noFill/>
          <a:ln>
            <a:noFill/>
          </a:ln>
        </p:spPr>
        <p:txBody>
          <a:bodyPr spcFirstLastPara="1" wrap="square" lIns="91425" tIns="91425" rIns="91425" bIns="91425" anchor="t" anchorCtr="0">
            <a:noAutofit/>
          </a:bodyPr>
          <a:lstStyle/>
          <a:p>
            <a:pPr algn="ctr"/>
            <a:r>
              <a:rPr lang="en" sz="3600" dirty="0" smtClean="0"/>
              <a:t>Google the word: </a:t>
            </a:r>
          </a:p>
          <a:p>
            <a:pPr algn="ctr"/>
            <a:r>
              <a:rPr lang="en" sz="3600" dirty="0" smtClean="0"/>
              <a:t>‘Interland’</a:t>
            </a:r>
            <a:endParaRPr sz="3600" dirty="0"/>
          </a:p>
        </p:txBody>
      </p:sp>
    </p:spTree>
    <p:extLst>
      <p:ext uri="{BB962C8B-B14F-4D97-AF65-F5344CB8AC3E}">
        <p14:creationId xmlns:p14="http://schemas.microsoft.com/office/powerpoint/2010/main" val="536763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82"/>
        <p:cNvGrpSpPr/>
        <p:nvPr/>
      </p:nvGrpSpPr>
      <p:grpSpPr>
        <a:xfrm>
          <a:off x="0" y="0"/>
          <a:ext cx="0" cy="0"/>
          <a:chOff x="0" y="0"/>
          <a:chExt cx="0" cy="0"/>
        </a:xfrm>
      </p:grpSpPr>
      <p:sp>
        <p:nvSpPr>
          <p:cNvPr id="83" name="Google Shape;83;p17"/>
          <p:cNvSpPr txBox="1"/>
          <p:nvPr/>
        </p:nvSpPr>
        <p:spPr>
          <a:xfrm>
            <a:off x="2314225" y="19260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To create?</a:t>
            </a:r>
            <a:r>
              <a:rPr lang="en" sz="3400" dirty="0">
                <a:solidFill>
                  <a:srgbClr val="5ED625"/>
                </a:solidFill>
                <a:latin typeface="Concert One"/>
                <a:ea typeface="Concert One"/>
                <a:cs typeface="Concert One"/>
                <a:sym typeface="Concert One"/>
              </a:rPr>
              <a:t> </a:t>
            </a:r>
            <a:endParaRPr sz="3400" dirty="0">
              <a:solidFill>
                <a:srgbClr val="5ED625"/>
              </a:solidFill>
              <a:latin typeface="Concert One"/>
              <a:ea typeface="Concert One"/>
              <a:cs typeface="Concert One"/>
              <a:sym typeface="Concert One"/>
            </a:endParaRPr>
          </a:p>
        </p:txBody>
      </p:sp>
      <p:pic>
        <p:nvPicPr>
          <p:cNvPr id="84" name="Google Shape;84;p17"/>
          <p:cNvPicPr preferRelativeResize="0"/>
          <p:nvPr/>
        </p:nvPicPr>
        <p:blipFill>
          <a:blip r:embed="rId3">
            <a:alphaModFix/>
          </a:blip>
          <a:stretch>
            <a:fillRect/>
          </a:stretch>
        </p:blipFill>
        <p:spPr>
          <a:xfrm>
            <a:off x="6525722" y="2744154"/>
            <a:ext cx="1200901" cy="922825"/>
          </a:xfrm>
          <a:prstGeom prst="rect">
            <a:avLst/>
          </a:prstGeom>
          <a:noFill/>
          <a:ln>
            <a:noFill/>
          </a:ln>
        </p:spPr>
      </p:pic>
      <p:pic>
        <p:nvPicPr>
          <p:cNvPr id="85" name="Google Shape;85;p17"/>
          <p:cNvPicPr preferRelativeResize="0"/>
          <p:nvPr/>
        </p:nvPicPr>
        <p:blipFill>
          <a:blip r:embed="rId4">
            <a:alphaModFix/>
          </a:blip>
          <a:stretch>
            <a:fillRect/>
          </a:stretch>
        </p:blipFill>
        <p:spPr>
          <a:xfrm>
            <a:off x="6145475" y="389250"/>
            <a:ext cx="1327875" cy="1300096"/>
          </a:xfrm>
          <a:prstGeom prst="rect">
            <a:avLst/>
          </a:prstGeom>
          <a:noFill/>
          <a:ln>
            <a:noFill/>
          </a:ln>
        </p:spPr>
      </p:pic>
      <p:pic>
        <p:nvPicPr>
          <p:cNvPr id="86" name="Google Shape;86;p17"/>
          <p:cNvPicPr preferRelativeResize="0"/>
          <p:nvPr/>
        </p:nvPicPr>
        <p:blipFill>
          <a:blip r:embed="rId5">
            <a:alphaModFix/>
          </a:blip>
          <a:stretch>
            <a:fillRect/>
          </a:stretch>
        </p:blipFill>
        <p:spPr>
          <a:xfrm>
            <a:off x="857275" y="3224129"/>
            <a:ext cx="2263190" cy="822975"/>
          </a:xfrm>
          <a:prstGeom prst="rect">
            <a:avLst/>
          </a:prstGeom>
          <a:noFill/>
          <a:ln>
            <a:noFill/>
          </a:ln>
        </p:spPr>
      </p:pic>
      <p:pic>
        <p:nvPicPr>
          <p:cNvPr id="87" name="Google Shape;87;p17"/>
          <p:cNvPicPr preferRelativeResize="0"/>
          <p:nvPr/>
        </p:nvPicPr>
        <p:blipFill>
          <a:blip r:embed="rId6">
            <a:alphaModFix/>
          </a:blip>
          <a:stretch>
            <a:fillRect/>
          </a:stretch>
        </p:blipFill>
        <p:spPr>
          <a:xfrm>
            <a:off x="1388600" y="837925"/>
            <a:ext cx="2176216" cy="1088125"/>
          </a:xfrm>
          <a:prstGeom prst="rect">
            <a:avLst/>
          </a:prstGeom>
          <a:noFill/>
          <a:ln>
            <a:noFill/>
          </a:ln>
        </p:spPr>
      </p:pic>
      <p:pic>
        <p:nvPicPr>
          <p:cNvPr id="88" name="Google Shape;88;p17"/>
          <p:cNvPicPr preferRelativeResize="0"/>
          <p:nvPr/>
        </p:nvPicPr>
        <p:blipFill>
          <a:blip r:embed="rId7">
            <a:alphaModFix/>
          </a:blip>
          <a:stretch>
            <a:fillRect/>
          </a:stretch>
        </p:blipFill>
        <p:spPr>
          <a:xfrm>
            <a:off x="3340298" y="3701400"/>
            <a:ext cx="2984304" cy="1088126"/>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006" y="0"/>
            <a:ext cx="8169291" cy="4893210"/>
          </a:xfrm>
          <a:prstGeom prst="rect">
            <a:avLst/>
          </a:prstGeom>
        </p:spPr>
      </p:pic>
    </p:spTree>
    <p:extLst>
      <p:ext uri="{BB962C8B-B14F-4D97-AF65-F5344CB8AC3E}">
        <p14:creationId xmlns:p14="http://schemas.microsoft.com/office/powerpoint/2010/main" val="1609652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92"/>
        <p:cNvGrpSpPr/>
        <p:nvPr/>
      </p:nvGrpSpPr>
      <p:grpSpPr>
        <a:xfrm>
          <a:off x="0" y="0"/>
          <a:ext cx="0" cy="0"/>
          <a:chOff x="0" y="0"/>
          <a:chExt cx="0" cy="0"/>
        </a:xfrm>
      </p:grpSpPr>
      <p:sp>
        <p:nvSpPr>
          <p:cNvPr id="93" name="Google Shape;93;p18"/>
          <p:cNvSpPr txBox="1"/>
          <p:nvPr/>
        </p:nvSpPr>
        <p:spPr>
          <a:xfrm>
            <a:off x="2314225" y="20022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For fun? </a:t>
            </a:r>
            <a:endParaRPr sz="3400" dirty="0">
              <a:solidFill>
                <a:srgbClr val="5ED625"/>
              </a:solidFill>
              <a:latin typeface="Amaranth"/>
              <a:ea typeface="Amaranth"/>
              <a:cs typeface="Amaranth"/>
              <a:sym typeface="Amaranth"/>
            </a:endParaRPr>
          </a:p>
        </p:txBody>
      </p:sp>
      <p:pic>
        <p:nvPicPr>
          <p:cNvPr id="94" name="Google Shape;94;p18"/>
          <p:cNvPicPr preferRelativeResize="0"/>
          <p:nvPr/>
        </p:nvPicPr>
        <p:blipFill>
          <a:blip r:embed="rId3">
            <a:alphaModFix/>
          </a:blip>
          <a:stretch>
            <a:fillRect/>
          </a:stretch>
        </p:blipFill>
        <p:spPr>
          <a:xfrm>
            <a:off x="6370725" y="2988077"/>
            <a:ext cx="2263200" cy="902323"/>
          </a:xfrm>
          <a:prstGeom prst="rect">
            <a:avLst/>
          </a:prstGeom>
          <a:noFill/>
          <a:ln>
            <a:noFill/>
          </a:ln>
        </p:spPr>
      </p:pic>
      <p:pic>
        <p:nvPicPr>
          <p:cNvPr id="95" name="Google Shape;95;p18"/>
          <p:cNvPicPr preferRelativeResize="0"/>
          <p:nvPr/>
        </p:nvPicPr>
        <p:blipFill>
          <a:blip r:embed="rId4">
            <a:alphaModFix/>
          </a:blip>
          <a:stretch>
            <a:fillRect/>
          </a:stretch>
        </p:blipFill>
        <p:spPr>
          <a:xfrm>
            <a:off x="546003" y="3048950"/>
            <a:ext cx="1635150" cy="1204850"/>
          </a:xfrm>
          <a:prstGeom prst="rect">
            <a:avLst/>
          </a:prstGeom>
          <a:noFill/>
          <a:ln>
            <a:noFill/>
          </a:ln>
        </p:spPr>
      </p:pic>
      <p:pic>
        <p:nvPicPr>
          <p:cNvPr id="96" name="Google Shape;96;p18"/>
          <p:cNvPicPr preferRelativeResize="0"/>
          <p:nvPr/>
        </p:nvPicPr>
        <p:blipFill>
          <a:blip r:embed="rId5">
            <a:alphaModFix/>
          </a:blip>
          <a:stretch>
            <a:fillRect/>
          </a:stretch>
        </p:blipFill>
        <p:spPr>
          <a:xfrm>
            <a:off x="2888338" y="3633500"/>
            <a:ext cx="3062525" cy="828425"/>
          </a:xfrm>
          <a:prstGeom prst="rect">
            <a:avLst/>
          </a:prstGeom>
          <a:noFill/>
          <a:ln>
            <a:noFill/>
          </a:ln>
        </p:spPr>
      </p:pic>
      <p:pic>
        <p:nvPicPr>
          <p:cNvPr id="97" name="Google Shape;97;p18"/>
          <p:cNvPicPr preferRelativeResize="0"/>
          <p:nvPr/>
        </p:nvPicPr>
        <p:blipFill>
          <a:blip r:embed="rId6">
            <a:alphaModFix/>
          </a:blip>
          <a:stretch>
            <a:fillRect/>
          </a:stretch>
        </p:blipFill>
        <p:spPr>
          <a:xfrm>
            <a:off x="844701" y="1199756"/>
            <a:ext cx="1635149" cy="1149994"/>
          </a:xfrm>
          <a:prstGeom prst="rect">
            <a:avLst/>
          </a:prstGeom>
          <a:noFill/>
          <a:ln>
            <a:noFill/>
          </a:ln>
        </p:spPr>
      </p:pic>
      <p:pic>
        <p:nvPicPr>
          <p:cNvPr id="98" name="Google Shape;98;p18"/>
          <p:cNvPicPr preferRelativeResize="0"/>
          <p:nvPr/>
        </p:nvPicPr>
        <p:blipFill>
          <a:blip r:embed="rId7">
            <a:alphaModFix/>
          </a:blip>
          <a:stretch>
            <a:fillRect/>
          </a:stretch>
        </p:blipFill>
        <p:spPr>
          <a:xfrm>
            <a:off x="2941263" y="413800"/>
            <a:ext cx="2347075" cy="1050600"/>
          </a:xfrm>
          <a:prstGeom prst="rect">
            <a:avLst/>
          </a:prstGeom>
          <a:noFill/>
          <a:ln>
            <a:noFill/>
          </a:ln>
        </p:spPr>
      </p:pic>
      <p:pic>
        <p:nvPicPr>
          <p:cNvPr id="99" name="Google Shape;99;p18"/>
          <p:cNvPicPr preferRelativeResize="0"/>
          <p:nvPr/>
        </p:nvPicPr>
        <p:blipFill>
          <a:blip r:embed="rId8">
            <a:alphaModFix/>
          </a:blip>
          <a:stretch>
            <a:fillRect/>
          </a:stretch>
        </p:blipFill>
        <p:spPr>
          <a:xfrm>
            <a:off x="6245724" y="549975"/>
            <a:ext cx="2181050" cy="14522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03"/>
        <p:cNvGrpSpPr/>
        <p:nvPr/>
      </p:nvGrpSpPr>
      <p:grpSpPr>
        <a:xfrm>
          <a:off x="0" y="0"/>
          <a:ext cx="0" cy="0"/>
          <a:chOff x="0" y="0"/>
          <a:chExt cx="0" cy="0"/>
        </a:xfrm>
      </p:grpSpPr>
      <p:sp>
        <p:nvSpPr>
          <p:cNvPr id="104" name="Google Shape;104;p19"/>
          <p:cNvSpPr txBox="1"/>
          <p:nvPr/>
        </p:nvSpPr>
        <p:spPr>
          <a:xfrm>
            <a:off x="2314225" y="20022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400" dirty="0">
                <a:solidFill>
                  <a:srgbClr val="5ED625"/>
                </a:solidFill>
                <a:latin typeface="Amaranth"/>
                <a:ea typeface="Amaranth"/>
                <a:cs typeface="Amaranth"/>
                <a:sym typeface="Amaranth"/>
              </a:rPr>
              <a:t>To learn new things?</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Concert One"/>
              <a:ea typeface="Concert One"/>
              <a:cs typeface="Concert One"/>
              <a:sym typeface="Concert One"/>
            </a:endParaRPr>
          </a:p>
        </p:txBody>
      </p:sp>
      <p:pic>
        <p:nvPicPr>
          <p:cNvPr id="105" name="Google Shape;105;p19"/>
          <p:cNvPicPr preferRelativeResize="0"/>
          <p:nvPr/>
        </p:nvPicPr>
        <p:blipFill>
          <a:blip r:embed="rId3">
            <a:alphaModFix/>
          </a:blip>
          <a:stretch>
            <a:fillRect/>
          </a:stretch>
        </p:blipFill>
        <p:spPr>
          <a:xfrm>
            <a:off x="5094000" y="3211650"/>
            <a:ext cx="2514150" cy="971378"/>
          </a:xfrm>
          <a:prstGeom prst="rect">
            <a:avLst/>
          </a:prstGeom>
          <a:noFill/>
          <a:ln>
            <a:noFill/>
          </a:ln>
        </p:spPr>
      </p:pic>
      <p:pic>
        <p:nvPicPr>
          <p:cNvPr id="106" name="Google Shape;106;p19"/>
          <p:cNvPicPr preferRelativeResize="0"/>
          <p:nvPr/>
        </p:nvPicPr>
        <p:blipFill>
          <a:blip r:embed="rId4">
            <a:alphaModFix/>
          </a:blip>
          <a:stretch>
            <a:fillRect/>
          </a:stretch>
        </p:blipFill>
        <p:spPr>
          <a:xfrm>
            <a:off x="1489350" y="974300"/>
            <a:ext cx="1640527" cy="746175"/>
          </a:xfrm>
          <a:prstGeom prst="rect">
            <a:avLst/>
          </a:prstGeom>
          <a:noFill/>
          <a:ln>
            <a:noFill/>
          </a:ln>
        </p:spPr>
      </p:pic>
      <p:pic>
        <p:nvPicPr>
          <p:cNvPr id="107" name="Google Shape;107;p19"/>
          <p:cNvPicPr preferRelativeResize="0"/>
          <p:nvPr/>
        </p:nvPicPr>
        <p:blipFill>
          <a:blip r:embed="rId5">
            <a:alphaModFix/>
          </a:blip>
          <a:stretch>
            <a:fillRect/>
          </a:stretch>
        </p:blipFill>
        <p:spPr>
          <a:xfrm>
            <a:off x="4814847" y="757350"/>
            <a:ext cx="2590350" cy="484525"/>
          </a:xfrm>
          <a:prstGeom prst="rect">
            <a:avLst/>
          </a:prstGeom>
          <a:noFill/>
          <a:ln>
            <a:noFill/>
          </a:ln>
        </p:spPr>
      </p:pic>
      <p:pic>
        <p:nvPicPr>
          <p:cNvPr id="108" name="Google Shape;108;p19"/>
          <p:cNvPicPr preferRelativeResize="0"/>
          <p:nvPr/>
        </p:nvPicPr>
        <p:blipFill>
          <a:blip r:embed="rId6">
            <a:alphaModFix/>
          </a:blip>
          <a:stretch>
            <a:fillRect/>
          </a:stretch>
        </p:blipFill>
        <p:spPr>
          <a:xfrm>
            <a:off x="1598650" y="2778175"/>
            <a:ext cx="2255050" cy="22550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12"/>
        <p:cNvGrpSpPr/>
        <p:nvPr/>
      </p:nvGrpSpPr>
      <p:grpSpPr>
        <a:xfrm>
          <a:off x="0" y="0"/>
          <a:ext cx="0" cy="0"/>
          <a:chOff x="0" y="0"/>
          <a:chExt cx="0" cy="0"/>
        </a:xfrm>
      </p:grpSpPr>
      <p:sp>
        <p:nvSpPr>
          <p:cNvPr id="113" name="Google Shape;113;p20"/>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14" name="Google Shape;114;p20"/>
          <p:cNvSpPr txBox="1"/>
          <p:nvPr/>
        </p:nvSpPr>
        <p:spPr>
          <a:xfrm>
            <a:off x="2154275" y="2149675"/>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a:solidFill>
                  <a:srgbClr val="5ED625"/>
                </a:solidFill>
                <a:latin typeface="Amaranth"/>
                <a:ea typeface="Amaranth"/>
                <a:cs typeface="Amaranth"/>
                <a:sym typeface="Amaranth"/>
              </a:rPr>
              <a:t>To talk to others?</a:t>
            </a:r>
            <a:endParaRPr sz="3400">
              <a:solidFill>
                <a:srgbClr val="5ED625"/>
              </a:solidFill>
              <a:latin typeface="Amaranth"/>
              <a:ea typeface="Amaranth"/>
              <a:cs typeface="Amaranth"/>
              <a:sym typeface="Amaranth"/>
            </a:endParaRPr>
          </a:p>
        </p:txBody>
      </p:sp>
      <p:pic>
        <p:nvPicPr>
          <p:cNvPr id="115" name="Google Shape;115;p20"/>
          <p:cNvPicPr preferRelativeResize="0"/>
          <p:nvPr/>
        </p:nvPicPr>
        <p:blipFill>
          <a:blip r:embed="rId3">
            <a:alphaModFix/>
          </a:blip>
          <a:stretch>
            <a:fillRect/>
          </a:stretch>
        </p:blipFill>
        <p:spPr>
          <a:xfrm>
            <a:off x="6319475" y="3146800"/>
            <a:ext cx="2191526" cy="1174500"/>
          </a:xfrm>
          <a:prstGeom prst="rect">
            <a:avLst/>
          </a:prstGeom>
          <a:noFill/>
          <a:ln>
            <a:noFill/>
          </a:ln>
        </p:spPr>
      </p:pic>
      <p:pic>
        <p:nvPicPr>
          <p:cNvPr id="116" name="Google Shape;116;p20"/>
          <p:cNvPicPr preferRelativeResize="0"/>
          <p:nvPr/>
        </p:nvPicPr>
        <p:blipFill>
          <a:blip r:embed="rId4">
            <a:alphaModFix/>
          </a:blip>
          <a:stretch>
            <a:fillRect/>
          </a:stretch>
        </p:blipFill>
        <p:spPr>
          <a:xfrm>
            <a:off x="4572000" y="695375"/>
            <a:ext cx="3263775" cy="996775"/>
          </a:xfrm>
          <a:prstGeom prst="rect">
            <a:avLst/>
          </a:prstGeom>
          <a:noFill/>
          <a:ln>
            <a:noFill/>
          </a:ln>
        </p:spPr>
      </p:pic>
      <p:pic>
        <p:nvPicPr>
          <p:cNvPr id="117" name="Google Shape;117;p20"/>
          <p:cNvPicPr preferRelativeResize="0"/>
          <p:nvPr/>
        </p:nvPicPr>
        <p:blipFill>
          <a:blip r:embed="rId5">
            <a:alphaModFix/>
          </a:blip>
          <a:stretch>
            <a:fillRect/>
          </a:stretch>
        </p:blipFill>
        <p:spPr>
          <a:xfrm>
            <a:off x="1744425" y="776450"/>
            <a:ext cx="1239775" cy="1174500"/>
          </a:xfrm>
          <a:prstGeom prst="rect">
            <a:avLst/>
          </a:prstGeom>
          <a:noFill/>
          <a:ln>
            <a:noFill/>
          </a:ln>
        </p:spPr>
      </p:pic>
      <p:pic>
        <p:nvPicPr>
          <p:cNvPr id="118" name="Google Shape;118;p20"/>
          <p:cNvPicPr preferRelativeResize="0"/>
          <p:nvPr/>
        </p:nvPicPr>
        <p:blipFill>
          <a:blip r:embed="rId6">
            <a:alphaModFix/>
          </a:blip>
          <a:stretch>
            <a:fillRect/>
          </a:stretch>
        </p:blipFill>
        <p:spPr>
          <a:xfrm>
            <a:off x="635925" y="2844827"/>
            <a:ext cx="2727600" cy="1296975"/>
          </a:xfrm>
          <a:prstGeom prst="rect">
            <a:avLst/>
          </a:prstGeom>
          <a:noFill/>
          <a:ln>
            <a:noFill/>
          </a:ln>
        </p:spPr>
      </p:pic>
      <p:pic>
        <p:nvPicPr>
          <p:cNvPr id="119" name="Google Shape;119;p20"/>
          <p:cNvPicPr preferRelativeResize="0"/>
          <p:nvPr/>
        </p:nvPicPr>
        <p:blipFill>
          <a:blip r:embed="rId7">
            <a:alphaModFix/>
          </a:blip>
          <a:stretch>
            <a:fillRect/>
          </a:stretch>
        </p:blipFill>
        <p:spPr>
          <a:xfrm>
            <a:off x="4007975" y="3377824"/>
            <a:ext cx="1296977" cy="129697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5D8"/>
        </a:solidFill>
        <a:effectLst/>
      </p:bgPr>
    </p:bg>
    <p:spTree>
      <p:nvGrpSpPr>
        <p:cNvPr id="1" name="Shape 112"/>
        <p:cNvGrpSpPr/>
        <p:nvPr/>
      </p:nvGrpSpPr>
      <p:grpSpPr>
        <a:xfrm>
          <a:off x="0" y="0"/>
          <a:ext cx="0" cy="0"/>
          <a:chOff x="0" y="0"/>
          <a:chExt cx="0" cy="0"/>
        </a:xfrm>
      </p:grpSpPr>
      <p:sp>
        <p:nvSpPr>
          <p:cNvPr id="113" name="Google Shape;113;p20"/>
          <p:cNvSpPr txBox="1"/>
          <p:nvPr/>
        </p:nvSpPr>
        <p:spPr>
          <a:xfrm>
            <a:off x="2379375" y="2419350"/>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400">
              <a:solidFill>
                <a:srgbClr val="5ED625"/>
              </a:solidFill>
              <a:latin typeface="Concert One"/>
              <a:ea typeface="Concert One"/>
              <a:cs typeface="Concert One"/>
              <a:sym typeface="Concert One"/>
            </a:endParaRPr>
          </a:p>
        </p:txBody>
      </p:sp>
      <p:sp>
        <p:nvSpPr>
          <p:cNvPr id="114" name="Google Shape;114;p20"/>
          <p:cNvSpPr txBox="1"/>
          <p:nvPr/>
        </p:nvSpPr>
        <p:spPr>
          <a:xfrm>
            <a:off x="5436066" y="2130190"/>
            <a:ext cx="356304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To talk to others?</a:t>
            </a:r>
            <a:endParaRPr sz="3400" dirty="0">
              <a:solidFill>
                <a:srgbClr val="5ED625"/>
              </a:solidFill>
              <a:latin typeface="Amaranth"/>
              <a:ea typeface="Amaranth"/>
              <a:cs typeface="Amaranth"/>
              <a:sym typeface="Amaranth"/>
            </a:endParaRPr>
          </a:p>
        </p:txBody>
      </p:sp>
      <p:pic>
        <p:nvPicPr>
          <p:cNvPr id="115" name="Google Shape;115;p20"/>
          <p:cNvPicPr preferRelativeResize="0"/>
          <p:nvPr/>
        </p:nvPicPr>
        <p:blipFill>
          <a:blip r:embed="rId3">
            <a:alphaModFix/>
          </a:blip>
          <a:stretch>
            <a:fillRect/>
          </a:stretch>
        </p:blipFill>
        <p:spPr>
          <a:xfrm>
            <a:off x="7466202" y="1209065"/>
            <a:ext cx="1677798" cy="504226"/>
          </a:xfrm>
          <a:prstGeom prst="rect">
            <a:avLst/>
          </a:prstGeom>
          <a:noFill/>
          <a:ln>
            <a:noFill/>
          </a:ln>
        </p:spPr>
      </p:pic>
      <p:pic>
        <p:nvPicPr>
          <p:cNvPr id="116" name="Google Shape;116;p20"/>
          <p:cNvPicPr preferRelativeResize="0"/>
          <p:nvPr/>
        </p:nvPicPr>
        <p:blipFill>
          <a:blip r:embed="rId4">
            <a:alphaModFix/>
          </a:blip>
          <a:stretch>
            <a:fillRect/>
          </a:stretch>
        </p:blipFill>
        <p:spPr>
          <a:xfrm>
            <a:off x="4292607" y="159163"/>
            <a:ext cx="2250806" cy="657217"/>
          </a:xfrm>
          <a:prstGeom prst="rect">
            <a:avLst/>
          </a:prstGeom>
          <a:noFill/>
          <a:ln>
            <a:noFill/>
          </a:ln>
        </p:spPr>
      </p:pic>
      <p:pic>
        <p:nvPicPr>
          <p:cNvPr id="117" name="Google Shape;117;p20"/>
          <p:cNvPicPr preferRelativeResize="0"/>
          <p:nvPr/>
        </p:nvPicPr>
        <p:blipFill>
          <a:blip r:embed="rId5">
            <a:alphaModFix/>
          </a:blip>
          <a:stretch>
            <a:fillRect/>
          </a:stretch>
        </p:blipFill>
        <p:spPr>
          <a:xfrm>
            <a:off x="6877831" y="276600"/>
            <a:ext cx="937286" cy="805571"/>
          </a:xfrm>
          <a:prstGeom prst="rect">
            <a:avLst/>
          </a:prstGeom>
          <a:noFill/>
          <a:ln>
            <a:noFill/>
          </a:ln>
        </p:spPr>
      </p:pic>
      <p:pic>
        <p:nvPicPr>
          <p:cNvPr id="118" name="Google Shape;118;p20"/>
          <p:cNvPicPr preferRelativeResize="0"/>
          <p:nvPr/>
        </p:nvPicPr>
        <p:blipFill>
          <a:blip r:embed="rId6">
            <a:alphaModFix/>
          </a:blip>
          <a:stretch>
            <a:fillRect/>
          </a:stretch>
        </p:blipFill>
        <p:spPr>
          <a:xfrm>
            <a:off x="5704513" y="1499764"/>
            <a:ext cx="2470326" cy="804699"/>
          </a:xfrm>
          <a:prstGeom prst="rect">
            <a:avLst/>
          </a:prstGeom>
          <a:noFill/>
          <a:ln>
            <a:noFill/>
          </a:ln>
        </p:spPr>
      </p:pic>
      <p:pic>
        <p:nvPicPr>
          <p:cNvPr id="119" name="Google Shape;119;p20"/>
          <p:cNvPicPr preferRelativeResize="0"/>
          <p:nvPr/>
        </p:nvPicPr>
        <p:blipFill>
          <a:blip r:embed="rId7">
            <a:alphaModFix/>
          </a:blip>
          <a:stretch>
            <a:fillRect/>
          </a:stretch>
        </p:blipFill>
        <p:spPr>
          <a:xfrm>
            <a:off x="4461618" y="1249515"/>
            <a:ext cx="940892" cy="917668"/>
          </a:xfrm>
          <a:prstGeom prst="rect">
            <a:avLst/>
          </a:prstGeom>
          <a:noFill/>
          <a:ln>
            <a:noFill/>
          </a:ln>
        </p:spPr>
      </p:pic>
      <p:cxnSp>
        <p:nvCxnSpPr>
          <p:cNvPr id="3" name="Straight Connector 2"/>
          <p:cNvCxnSpPr/>
          <p:nvPr/>
        </p:nvCxnSpPr>
        <p:spPr>
          <a:xfrm>
            <a:off x="3926048" y="75501"/>
            <a:ext cx="142613" cy="5067999"/>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271005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Google Shape;87;p17"/>
          <p:cNvPicPr preferRelativeResize="0"/>
          <p:nvPr/>
        </p:nvPicPr>
        <p:blipFill>
          <a:blip r:embed="rId8">
            <a:alphaModFix/>
          </a:blip>
          <a:stretch>
            <a:fillRect/>
          </a:stretch>
        </p:blipFill>
        <p:spPr>
          <a:xfrm>
            <a:off x="158633" y="75501"/>
            <a:ext cx="1442401" cy="716985"/>
          </a:xfrm>
          <a:prstGeom prst="rect">
            <a:avLst/>
          </a:prstGeom>
          <a:noFill/>
          <a:ln>
            <a:noFill/>
          </a:ln>
        </p:spPr>
      </p:pic>
      <p:pic>
        <p:nvPicPr>
          <p:cNvPr id="14" name="Google Shape;86;p17"/>
          <p:cNvPicPr preferRelativeResize="0"/>
          <p:nvPr/>
        </p:nvPicPr>
        <p:blipFill>
          <a:blip r:embed="rId9">
            <a:alphaModFix/>
          </a:blip>
          <a:stretch>
            <a:fillRect/>
          </a:stretch>
        </p:blipFill>
        <p:spPr>
          <a:xfrm>
            <a:off x="2072199" y="113609"/>
            <a:ext cx="1519431" cy="640767"/>
          </a:xfrm>
          <a:prstGeom prst="rect">
            <a:avLst/>
          </a:prstGeom>
          <a:noFill/>
          <a:ln>
            <a:noFill/>
          </a:ln>
        </p:spPr>
      </p:pic>
      <p:pic>
        <p:nvPicPr>
          <p:cNvPr id="15" name="Google Shape;84;p17"/>
          <p:cNvPicPr preferRelativeResize="0"/>
          <p:nvPr/>
        </p:nvPicPr>
        <p:blipFill>
          <a:blip r:embed="rId10">
            <a:alphaModFix/>
          </a:blip>
          <a:stretch>
            <a:fillRect/>
          </a:stretch>
        </p:blipFill>
        <p:spPr>
          <a:xfrm>
            <a:off x="158633" y="866420"/>
            <a:ext cx="1200901" cy="922825"/>
          </a:xfrm>
          <a:prstGeom prst="rect">
            <a:avLst/>
          </a:prstGeom>
          <a:noFill/>
          <a:ln>
            <a:noFill/>
          </a:ln>
        </p:spPr>
      </p:pic>
      <p:pic>
        <p:nvPicPr>
          <p:cNvPr id="16" name="Google Shape;85;p17"/>
          <p:cNvPicPr preferRelativeResize="0"/>
          <p:nvPr/>
        </p:nvPicPr>
        <p:blipFill>
          <a:blip r:embed="rId11">
            <a:alphaModFix/>
          </a:blip>
          <a:stretch>
            <a:fillRect/>
          </a:stretch>
        </p:blipFill>
        <p:spPr>
          <a:xfrm>
            <a:off x="1325573" y="679385"/>
            <a:ext cx="943879" cy="869946"/>
          </a:xfrm>
          <a:prstGeom prst="rect">
            <a:avLst/>
          </a:prstGeom>
          <a:noFill/>
          <a:ln>
            <a:noFill/>
          </a:ln>
        </p:spPr>
      </p:pic>
      <p:pic>
        <p:nvPicPr>
          <p:cNvPr id="17" name="Google Shape;88;p17"/>
          <p:cNvPicPr preferRelativeResize="0"/>
          <p:nvPr/>
        </p:nvPicPr>
        <p:blipFill>
          <a:blip r:embed="rId12">
            <a:alphaModFix/>
          </a:blip>
          <a:stretch>
            <a:fillRect/>
          </a:stretch>
        </p:blipFill>
        <p:spPr>
          <a:xfrm>
            <a:off x="1369551" y="1453226"/>
            <a:ext cx="2422273" cy="897773"/>
          </a:xfrm>
          <a:prstGeom prst="rect">
            <a:avLst/>
          </a:prstGeom>
          <a:noFill/>
          <a:ln>
            <a:noFill/>
          </a:ln>
        </p:spPr>
      </p:pic>
      <p:sp>
        <p:nvSpPr>
          <p:cNvPr id="18" name="Google Shape;83;p17"/>
          <p:cNvSpPr txBox="1"/>
          <p:nvPr/>
        </p:nvSpPr>
        <p:spPr>
          <a:xfrm>
            <a:off x="-408105" y="2072905"/>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To create?</a:t>
            </a:r>
            <a:r>
              <a:rPr lang="en" sz="3400" dirty="0">
                <a:solidFill>
                  <a:srgbClr val="5ED625"/>
                </a:solidFill>
                <a:latin typeface="Concert One"/>
                <a:ea typeface="Concert One"/>
                <a:cs typeface="Concert One"/>
                <a:sym typeface="Concert One"/>
              </a:rPr>
              <a:t> </a:t>
            </a:r>
            <a:endParaRPr sz="3400" dirty="0">
              <a:solidFill>
                <a:srgbClr val="5ED625"/>
              </a:solidFill>
              <a:latin typeface="Concert One"/>
              <a:ea typeface="Concert One"/>
              <a:cs typeface="Concert One"/>
              <a:sym typeface="Concert One"/>
            </a:endParaRPr>
          </a:p>
        </p:txBody>
      </p:sp>
      <p:sp>
        <p:nvSpPr>
          <p:cNvPr id="19" name="Google Shape;93;p18"/>
          <p:cNvSpPr txBox="1"/>
          <p:nvPr/>
        </p:nvSpPr>
        <p:spPr>
          <a:xfrm>
            <a:off x="-295551" y="4487968"/>
            <a:ext cx="4735500" cy="58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solidFill>
                  <a:srgbClr val="5ED625"/>
                </a:solidFill>
                <a:latin typeface="Amaranth"/>
                <a:ea typeface="Amaranth"/>
                <a:cs typeface="Amaranth"/>
                <a:sym typeface="Amaranth"/>
              </a:rPr>
              <a:t>For fun? </a:t>
            </a:r>
            <a:endParaRPr sz="3400" dirty="0">
              <a:solidFill>
                <a:srgbClr val="5ED625"/>
              </a:solidFill>
              <a:latin typeface="Amaranth"/>
              <a:ea typeface="Amaranth"/>
              <a:cs typeface="Amaranth"/>
              <a:sym typeface="Amaranth"/>
            </a:endParaRPr>
          </a:p>
        </p:txBody>
      </p:sp>
      <p:pic>
        <p:nvPicPr>
          <p:cNvPr id="20" name="Google Shape;96;p18"/>
          <p:cNvPicPr preferRelativeResize="0"/>
          <p:nvPr/>
        </p:nvPicPr>
        <p:blipFill>
          <a:blip r:embed="rId13">
            <a:alphaModFix/>
          </a:blip>
          <a:stretch>
            <a:fillRect/>
          </a:stretch>
        </p:blipFill>
        <p:spPr>
          <a:xfrm>
            <a:off x="218073" y="2913931"/>
            <a:ext cx="1541919" cy="360053"/>
          </a:xfrm>
          <a:prstGeom prst="rect">
            <a:avLst/>
          </a:prstGeom>
          <a:noFill/>
          <a:ln>
            <a:noFill/>
          </a:ln>
        </p:spPr>
      </p:pic>
      <p:pic>
        <p:nvPicPr>
          <p:cNvPr id="21" name="Google Shape;99;p18"/>
          <p:cNvPicPr preferRelativeResize="0"/>
          <p:nvPr/>
        </p:nvPicPr>
        <p:blipFill>
          <a:blip r:embed="rId14">
            <a:alphaModFix/>
          </a:blip>
          <a:stretch>
            <a:fillRect/>
          </a:stretch>
        </p:blipFill>
        <p:spPr>
          <a:xfrm>
            <a:off x="2721169" y="2744965"/>
            <a:ext cx="1170992" cy="854044"/>
          </a:xfrm>
          <a:prstGeom prst="rect">
            <a:avLst/>
          </a:prstGeom>
          <a:noFill/>
          <a:ln>
            <a:noFill/>
          </a:ln>
        </p:spPr>
      </p:pic>
      <p:pic>
        <p:nvPicPr>
          <p:cNvPr id="22" name="Google Shape;94;p18"/>
          <p:cNvPicPr preferRelativeResize="0"/>
          <p:nvPr/>
        </p:nvPicPr>
        <p:blipFill>
          <a:blip r:embed="rId15">
            <a:alphaModFix/>
          </a:blip>
          <a:stretch>
            <a:fillRect/>
          </a:stretch>
        </p:blipFill>
        <p:spPr>
          <a:xfrm>
            <a:off x="294038" y="3365283"/>
            <a:ext cx="1389987" cy="503006"/>
          </a:xfrm>
          <a:prstGeom prst="rect">
            <a:avLst/>
          </a:prstGeom>
          <a:noFill/>
          <a:ln>
            <a:noFill/>
          </a:ln>
        </p:spPr>
      </p:pic>
      <p:pic>
        <p:nvPicPr>
          <p:cNvPr id="23" name="Google Shape;97;p18"/>
          <p:cNvPicPr preferRelativeResize="0"/>
          <p:nvPr/>
        </p:nvPicPr>
        <p:blipFill>
          <a:blip r:embed="rId16">
            <a:alphaModFix/>
          </a:blip>
          <a:stretch>
            <a:fillRect/>
          </a:stretch>
        </p:blipFill>
        <p:spPr>
          <a:xfrm>
            <a:off x="2798830" y="3701882"/>
            <a:ext cx="863735" cy="769189"/>
          </a:xfrm>
          <a:prstGeom prst="rect">
            <a:avLst/>
          </a:prstGeom>
          <a:noFill/>
          <a:ln>
            <a:noFill/>
          </a:ln>
        </p:spPr>
      </p:pic>
      <p:pic>
        <p:nvPicPr>
          <p:cNvPr id="24" name="Google Shape;98;p18"/>
          <p:cNvPicPr preferRelativeResize="0"/>
          <p:nvPr/>
        </p:nvPicPr>
        <p:blipFill>
          <a:blip r:embed="rId17">
            <a:alphaModFix/>
          </a:blip>
          <a:stretch>
            <a:fillRect/>
          </a:stretch>
        </p:blipFill>
        <p:spPr>
          <a:xfrm>
            <a:off x="-83357" y="3959588"/>
            <a:ext cx="1522161" cy="830209"/>
          </a:xfrm>
          <a:prstGeom prst="rect">
            <a:avLst/>
          </a:prstGeom>
          <a:noFill/>
          <a:ln>
            <a:noFill/>
          </a:ln>
        </p:spPr>
      </p:pic>
      <p:pic>
        <p:nvPicPr>
          <p:cNvPr id="25" name="Google Shape;95;p18"/>
          <p:cNvPicPr preferRelativeResize="0"/>
          <p:nvPr/>
        </p:nvPicPr>
        <p:blipFill>
          <a:blip r:embed="rId18">
            <a:alphaModFix/>
          </a:blip>
          <a:stretch>
            <a:fillRect/>
          </a:stretch>
        </p:blipFill>
        <p:spPr>
          <a:xfrm>
            <a:off x="1746104" y="3701882"/>
            <a:ext cx="933444" cy="811373"/>
          </a:xfrm>
          <a:prstGeom prst="rect">
            <a:avLst/>
          </a:prstGeom>
          <a:noFill/>
          <a:ln>
            <a:noFill/>
          </a:ln>
        </p:spPr>
      </p:pic>
      <p:sp>
        <p:nvSpPr>
          <p:cNvPr id="27" name="Google Shape;104;p19"/>
          <p:cNvSpPr txBox="1"/>
          <p:nvPr/>
        </p:nvSpPr>
        <p:spPr>
          <a:xfrm>
            <a:off x="4703432" y="4487968"/>
            <a:ext cx="4440568" cy="60668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400" dirty="0">
                <a:solidFill>
                  <a:srgbClr val="5ED625"/>
                </a:solidFill>
                <a:latin typeface="Amaranth"/>
                <a:ea typeface="Amaranth"/>
                <a:cs typeface="Amaranth"/>
                <a:sym typeface="Amaranth"/>
              </a:rPr>
              <a:t>To learn new things?</a:t>
            </a:r>
            <a:endParaRPr sz="3400" dirty="0">
              <a:solidFill>
                <a:srgbClr val="5ED625"/>
              </a:solidFill>
              <a:latin typeface="Amaranth"/>
              <a:ea typeface="Amaranth"/>
              <a:cs typeface="Amaranth"/>
              <a:sym typeface="Amaranth"/>
            </a:endParaRPr>
          </a:p>
          <a:p>
            <a:pPr marL="0" lvl="0" indent="0" algn="ctr" rtl="0">
              <a:spcBef>
                <a:spcPts val="0"/>
              </a:spcBef>
              <a:spcAft>
                <a:spcPts val="0"/>
              </a:spcAft>
              <a:buNone/>
            </a:pPr>
            <a:endParaRPr sz="3400" dirty="0">
              <a:solidFill>
                <a:srgbClr val="5ED625"/>
              </a:solidFill>
              <a:latin typeface="Concert One"/>
              <a:ea typeface="Concert One"/>
              <a:cs typeface="Concert One"/>
              <a:sym typeface="Concert One"/>
            </a:endParaRPr>
          </a:p>
        </p:txBody>
      </p:sp>
      <p:pic>
        <p:nvPicPr>
          <p:cNvPr id="28" name="Google Shape;106;p19"/>
          <p:cNvPicPr preferRelativeResize="0"/>
          <p:nvPr/>
        </p:nvPicPr>
        <p:blipFill>
          <a:blip r:embed="rId19">
            <a:alphaModFix/>
          </a:blip>
          <a:stretch>
            <a:fillRect/>
          </a:stretch>
        </p:blipFill>
        <p:spPr>
          <a:xfrm>
            <a:off x="4263552" y="2797609"/>
            <a:ext cx="1356015" cy="598259"/>
          </a:xfrm>
          <a:prstGeom prst="rect">
            <a:avLst/>
          </a:prstGeom>
          <a:noFill/>
          <a:ln>
            <a:noFill/>
          </a:ln>
        </p:spPr>
      </p:pic>
      <p:pic>
        <p:nvPicPr>
          <p:cNvPr id="29" name="Google Shape;107;p19"/>
          <p:cNvPicPr preferRelativeResize="0"/>
          <p:nvPr/>
        </p:nvPicPr>
        <p:blipFill>
          <a:blip r:embed="rId20">
            <a:alphaModFix/>
          </a:blip>
          <a:stretch>
            <a:fillRect/>
          </a:stretch>
        </p:blipFill>
        <p:spPr>
          <a:xfrm>
            <a:off x="5853587" y="2819893"/>
            <a:ext cx="2590350" cy="484525"/>
          </a:xfrm>
          <a:prstGeom prst="rect">
            <a:avLst/>
          </a:prstGeom>
          <a:noFill/>
          <a:ln>
            <a:noFill/>
          </a:ln>
        </p:spPr>
      </p:pic>
      <p:pic>
        <p:nvPicPr>
          <p:cNvPr id="30" name="Google Shape;105;p19"/>
          <p:cNvPicPr preferRelativeResize="0"/>
          <p:nvPr/>
        </p:nvPicPr>
        <p:blipFill>
          <a:blip r:embed="rId21">
            <a:alphaModFix/>
          </a:blip>
          <a:stretch>
            <a:fillRect/>
          </a:stretch>
        </p:blipFill>
        <p:spPr>
          <a:xfrm>
            <a:off x="4781725" y="3701881"/>
            <a:ext cx="2090684" cy="773667"/>
          </a:xfrm>
          <a:prstGeom prst="rect">
            <a:avLst/>
          </a:prstGeom>
          <a:noFill/>
          <a:ln>
            <a:noFill/>
          </a:ln>
        </p:spPr>
      </p:pic>
      <p:pic>
        <p:nvPicPr>
          <p:cNvPr id="31" name="Google Shape;108;p19"/>
          <p:cNvPicPr preferRelativeResize="0"/>
          <p:nvPr/>
        </p:nvPicPr>
        <p:blipFill>
          <a:blip r:embed="rId22">
            <a:alphaModFix/>
          </a:blip>
          <a:stretch>
            <a:fillRect/>
          </a:stretch>
        </p:blipFill>
        <p:spPr>
          <a:xfrm>
            <a:off x="6948527" y="2888450"/>
            <a:ext cx="2255050" cy="2255050"/>
          </a:xfrm>
          <a:prstGeom prst="rect">
            <a:avLst/>
          </a:prstGeom>
          <a:noFill/>
          <a:ln>
            <a:noFill/>
          </a:ln>
        </p:spPr>
      </p:pic>
    </p:spTree>
    <p:extLst>
      <p:ext uri="{BB962C8B-B14F-4D97-AF65-F5344CB8AC3E}">
        <p14:creationId xmlns:p14="http://schemas.microsoft.com/office/powerpoint/2010/main" val="838039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TotalTime>
  <Words>3833</Words>
  <Application>Microsoft Office PowerPoint</Application>
  <PresentationFormat>On-screen Show (16:9)</PresentationFormat>
  <Paragraphs>315</Paragraphs>
  <Slides>50</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Amaranth</vt:lpstr>
      <vt:lpstr>Arial</vt:lpstr>
      <vt:lpstr>Concert One</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Clíodhna Purdue</dc:creator>
  <cp:lastModifiedBy>Clíodhna Purdue</cp:lastModifiedBy>
  <cp:revision>25</cp:revision>
  <dcterms:modified xsi:type="dcterms:W3CDTF">2020-12-04T16:31:54Z</dcterms:modified>
</cp:coreProperties>
</file>