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58"/>
  </p:notesMasterIdLst>
  <p:sldIdLst>
    <p:sldId id="256" r:id="rId2"/>
    <p:sldId id="259" r:id="rId3"/>
    <p:sldId id="257" r:id="rId4"/>
    <p:sldId id="313" r:id="rId5"/>
    <p:sldId id="261" r:id="rId6"/>
    <p:sldId id="262" r:id="rId7"/>
    <p:sldId id="263" r:id="rId8"/>
    <p:sldId id="314" r:id="rId9"/>
    <p:sldId id="265" r:id="rId10"/>
    <p:sldId id="266" r:id="rId11"/>
    <p:sldId id="267" r:id="rId12"/>
    <p:sldId id="268" r:id="rId13"/>
    <p:sldId id="315" r:id="rId14"/>
    <p:sldId id="316" r:id="rId15"/>
    <p:sldId id="317" r:id="rId16"/>
    <p:sldId id="318" r:id="rId17"/>
    <p:sldId id="273" r:id="rId18"/>
    <p:sldId id="274" r:id="rId19"/>
    <p:sldId id="275" r:id="rId20"/>
    <p:sldId id="276" r:id="rId21"/>
    <p:sldId id="277" r:id="rId22"/>
    <p:sldId id="278" r:id="rId23"/>
    <p:sldId id="279" r:id="rId24"/>
    <p:sldId id="280" r:id="rId25"/>
    <p:sldId id="281" r:id="rId26"/>
    <p:sldId id="282" r:id="rId27"/>
    <p:sldId id="283" r:id="rId28"/>
    <p:sldId id="338" r:id="rId29"/>
    <p:sldId id="320" r:id="rId30"/>
    <p:sldId id="321" r:id="rId31"/>
    <p:sldId id="322" r:id="rId32"/>
    <p:sldId id="323" r:id="rId33"/>
    <p:sldId id="289" r:id="rId34"/>
    <p:sldId id="324" r:id="rId35"/>
    <p:sldId id="291" r:id="rId36"/>
    <p:sldId id="325" r:id="rId37"/>
    <p:sldId id="326" r:id="rId38"/>
    <p:sldId id="294" r:id="rId39"/>
    <p:sldId id="327" r:id="rId40"/>
    <p:sldId id="296" r:id="rId41"/>
    <p:sldId id="297" r:id="rId42"/>
    <p:sldId id="328" r:id="rId43"/>
    <p:sldId id="329" r:id="rId44"/>
    <p:sldId id="330" r:id="rId45"/>
    <p:sldId id="331" r:id="rId46"/>
    <p:sldId id="332" r:id="rId47"/>
    <p:sldId id="303" r:id="rId48"/>
    <p:sldId id="304" r:id="rId49"/>
    <p:sldId id="333" r:id="rId50"/>
    <p:sldId id="306" r:id="rId51"/>
    <p:sldId id="335" r:id="rId52"/>
    <p:sldId id="336" r:id="rId53"/>
    <p:sldId id="337" r:id="rId54"/>
    <p:sldId id="310" r:id="rId55"/>
    <p:sldId id="311" r:id="rId56"/>
    <p:sldId id="312" r:id="rId57"/>
  </p:sldIdLst>
  <p:sldSz cx="9144000" cy="5143500" type="screen16x9"/>
  <p:notesSz cx="6858000" cy="9144000"/>
  <p:embeddedFontLst>
    <p:embeddedFont>
      <p:font typeface="Amaranth" panose="020B0604020202020204" charset="0"/>
      <p:regular r:id="rId59"/>
      <p:bold r:id="rId60"/>
      <p:italic r:id="rId61"/>
      <p:boldItalic r:id="rId62"/>
    </p:embeddedFont>
    <p:embeddedFont>
      <p:font typeface="Concert One" panose="020B0604020202020204" charset="0"/>
      <p:regular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25" autoAdjust="0"/>
    <p:restoredTop sz="60361" autoAdjust="0"/>
  </p:normalViewPr>
  <p:slideViewPr>
    <p:cSldViewPr snapToGrid="0">
      <p:cViewPr varScale="1">
        <p:scale>
          <a:sx n="88" d="100"/>
          <a:sy n="88" d="100"/>
        </p:scale>
        <p:origin x="1596" y="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dictionary.cambridge.org/dictionary/english/deserving" TargetMode="External"/><Relationship Id="rId3" Type="http://schemas.openxmlformats.org/officeDocument/2006/relationships/hyperlink" Target="https://dictionary.cambridge.org/dictionary/english/trusted" TargetMode="External"/><Relationship Id="rId7" Type="http://schemas.openxmlformats.org/officeDocument/2006/relationships/hyperlink" Target="https://dictionary.cambridge.org/dictionary/english/expect"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dictionary.cambridge.org/dictionary/english/behave" TargetMode="External"/><Relationship Id="rId5" Type="http://schemas.openxmlformats.org/officeDocument/2006/relationships/hyperlink" Target="https://dictionary.cambridge.org/dictionary/english/works" TargetMode="External"/><Relationship Id="rId10" Type="http://schemas.openxmlformats.org/officeDocument/2006/relationships/hyperlink" Target="https://dictionary.cambridge.org/dictionary/english/dependable" TargetMode="External"/><Relationship Id="rId4" Type="http://schemas.openxmlformats.org/officeDocument/2006/relationships/hyperlink" Target="https://dictionary.cambridge.org/dictionary/english/believe" TargetMode="External"/><Relationship Id="rId9" Type="http://schemas.openxmlformats.org/officeDocument/2006/relationships/hyperlink" Target="https://dictionary.cambridge.org/dictionary/english/trust"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a00db94b5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a00db94b5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dirty="0" smtClean="0"/>
              <a:t>Notes for</a:t>
            </a:r>
            <a:r>
              <a:rPr lang="en-GB" b="1" baseline="0" dirty="0" smtClean="0"/>
              <a:t> teachers:</a:t>
            </a:r>
          </a:p>
          <a:p>
            <a:pPr marL="0" lvl="0" indent="0" algn="l" rtl="0">
              <a:spcBef>
                <a:spcPts val="0"/>
              </a:spcBef>
              <a:spcAft>
                <a:spcPts val="0"/>
              </a:spcAft>
              <a:buNone/>
            </a:pPr>
            <a:r>
              <a:rPr lang="en-GB" baseline="0" dirty="0" smtClean="0"/>
              <a:t>Barnardos is Ireland’s largest children’s charity and we help transform the lives of vulnerable children. Our mission is that all children in Ireland get to reach their potential. With support from Google.org, the Barnardos Online Safety Programme delivers workshops or webinars in schools to children aged 8-12 about how to be safe online. These workshops take a positive approach to online safety, asking children to be S.T.A.R.s online and to learn 4 simple rules to be safe, resilient and positive online.</a:t>
            </a:r>
          </a:p>
          <a:p>
            <a:pPr marL="0" lvl="0" indent="0" algn="l" rtl="0">
              <a:spcBef>
                <a:spcPts val="0"/>
              </a:spcBef>
              <a:spcAft>
                <a:spcPts val="0"/>
              </a:spcAft>
              <a:buNone/>
            </a:pPr>
            <a:r>
              <a:rPr lang="en-GB" baseline="0" dirty="0" smtClean="0"/>
              <a:t>S – stay safe online</a:t>
            </a:r>
          </a:p>
          <a:p>
            <a:pPr marL="0" lvl="0" indent="0" algn="l" rtl="0">
              <a:spcBef>
                <a:spcPts val="0"/>
              </a:spcBef>
              <a:spcAft>
                <a:spcPts val="0"/>
              </a:spcAft>
              <a:buNone/>
            </a:pPr>
            <a:r>
              <a:rPr lang="en-GB" baseline="0" dirty="0" smtClean="0"/>
              <a:t>T- think smart</a:t>
            </a:r>
          </a:p>
          <a:p>
            <a:pPr marL="0" lvl="0" indent="0" algn="l" rtl="0">
              <a:spcBef>
                <a:spcPts val="0"/>
              </a:spcBef>
              <a:spcAft>
                <a:spcPts val="0"/>
              </a:spcAft>
              <a:buNone/>
            </a:pPr>
            <a:r>
              <a:rPr lang="en-GB" baseline="0" dirty="0" smtClean="0"/>
              <a:t>A – ask for help</a:t>
            </a:r>
          </a:p>
          <a:p>
            <a:pPr marL="0" lvl="0" indent="0" algn="l" rtl="0">
              <a:spcBef>
                <a:spcPts val="0"/>
              </a:spcBef>
              <a:spcAft>
                <a:spcPts val="0"/>
              </a:spcAft>
              <a:buNone/>
            </a:pPr>
            <a:r>
              <a:rPr lang="en-GB" baseline="0" dirty="0" smtClean="0"/>
              <a:t>R is for reach out and be kind</a:t>
            </a:r>
          </a:p>
          <a:p>
            <a:pPr marL="0" lvl="0" indent="0" algn="l" rtl="0">
              <a:spcBef>
                <a:spcPts val="0"/>
              </a:spcBef>
              <a:spcAft>
                <a:spcPts val="0"/>
              </a:spcAft>
              <a:buNone/>
            </a:pPr>
            <a:endParaRPr lang="en-GB" baseline="0" dirty="0" smtClean="0"/>
          </a:p>
          <a:p>
            <a:pPr marL="0" lvl="0" indent="0" algn="l" rtl="0">
              <a:spcBef>
                <a:spcPts val="0"/>
              </a:spcBef>
              <a:spcAft>
                <a:spcPts val="0"/>
              </a:spcAft>
              <a:buNone/>
            </a:pPr>
            <a:r>
              <a:rPr lang="en-GB" baseline="0" dirty="0" smtClean="0"/>
              <a:t>To compliment these 45 minute workshops, we’ve also developed these lesson plans for teachers to help expand on the messages we’ve given. When schools are closed due to </a:t>
            </a:r>
            <a:r>
              <a:rPr lang="en-GB" baseline="0" dirty="0" err="1" smtClean="0"/>
              <a:t>Covid</a:t>
            </a:r>
            <a:r>
              <a:rPr lang="en-GB" baseline="0" dirty="0" smtClean="0"/>
              <a:t> restrictions, these video lessons also act as stand alone lessons, or blended learning. </a:t>
            </a:r>
            <a:r>
              <a:rPr lang="en-GB" b="1" baseline="0" dirty="0" smtClean="0"/>
              <a:t>This is the second lesson that looks at T for think smart. </a:t>
            </a:r>
            <a:r>
              <a:rPr lang="en-GB" baseline="0" dirty="0" smtClean="0"/>
              <a:t>The video for children is about 15 minutes long. These slides have the same content but are for teachers/educators. There is a worksheet that compliments the lesson and it has  activities attached to it. </a:t>
            </a:r>
          </a:p>
          <a:p>
            <a:pPr marL="0" lvl="0" indent="0" algn="l" rtl="0">
              <a:spcBef>
                <a:spcPts val="0"/>
              </a:spcBef>
              <a:spcAft>
                <a:spcPts val="0"/>
              </a:spcAft>
              <a:buNone/>
            </a:pPr>
            <a:endParaRPr lang="en-GB" baseline="0" dirty="0" smtClean="0"/>
          </a:p>
          <a:p>
            <a:pPr marL="0" lvl="0" indent="0" algn="l" rtl="0">
              <a:spcBef>
                <a:spcPts val="0"/>
              </a:spcBef>
              <a:spcAft>
                <a:spcPts val="0"/>
              </a:spcAft>
              <a:buNone/>
            </a:pPr>
            <a:r>
              <a:rPr lang="en-GB" baseline="0" dirty="0" smtClean="0"/>
              <a:t>This lesson may work best as </a:t>
            </a:r>
            <a:r>
              <a:rPr lang="en-GB" b="1" u="sng" baseline="0" dirty="0" smtClean="0"/>
              <a:t>two lessons </a:t>
            </a:r>
            <a:r>
              <a:rPr lang="en-GB" baseline="0" dirty="0" smtClean="0"/>
              <a:t>– one lesson about thinking smart about information (30 </a:t>
            </a:r>
            <a:r>
              <a:rPr lang="en-GB" baseline="0" dirty="0" err="1" smtClean="0"/>
              <a:t>mins</a:t>
            </a:r>
            <a:r>
              <a:rPr lang="en-GB" baseline="0" dirty="0" smtClean="0"/>
              <a:t>) and another about thinking smart about people online (15mins)</a:t>
            </a:r>
          </a:p>
          <a:p>
            <a:pPr marL="0" lvl="0" indent="0" algn="l" rtl="0">
              <a:spcBef>
                <a:spcPts val="0"/>
              </a:spcBef>
              <a:spcAft>
                <a:spcPts val="0"/>
              </a:spcAft>
              <a:buNone/>
            </a:pPr>
            <a:r>
              <a:rPr lang="en-GB" baseline="0" dirty="0" smtClean="0"/>
              <a:t>It is easy to dip in and out. There are 5 parts to it:</a:t>
            </a:r>
          </a:p>
          <a:p>
            <a:pPr marL="228600" lvl="0" indent="-228600" algn="l" rtl="0">
              <a:spcBef>
                <a:spcPts val="0"/>
              </a:spcBef>
              <a:spcAft>
                <a:spcPts val="0"/>
              </a:spcAft>
              <a:buAutoNum type="arabicParenR"/>
            </a:pPr>
            <a:r>
              <a:rPr lang="en-GB" baseline="0" dirty="0" smtClean="0"/>
              <a:t>Discussion around how the internet helps us learn</a:t>
            </a:r>
          </a:p>
          <a:p>
            <a:pPr marL="228600" lvl="0" indent="-228600" algn="l" rtl="0">
              <a:spcBef>
                <a:spcPts val="0"/>
              </a:spcBef>
              <a:spcAft>
                <a:spcPts val="0"/>
              </a:spcAft>
              <a:buAutoNum type="arabicParenR"/>
            </a:pPr>
            <a:r>
              <a:rPr lang="en-GB" baseline="0" dirty="0" smtClean="0"/>
              <a:t>Brainstorming around the word ‘reliable’ and being aware of what you need to be careful about online</a:t>
            </a:r>
          </a:p>
          <a:p>
            <a:pPr marL="228600" lvl="0" indent="-228600" algn="l" rtl="0">
              <a:spcBef>
                <a:spcPts val="0"/>
              </a:spcBef>
              <a:spcAft>
                <a:spcPts val="0"/>
              </a:spcAft>
              <a:buAutoNum type="arabicParenR"/>
            </a:pPr>
            <a:r>
              <a:rPr lang="en-GB" baseline="0" dirty="0" smtClean="0"/>
              <a:t>Discussion around the difference between a fact and an opinion – a game and website activity to concretise the learning</a:t>
            </a:r>
          </a:p>
          <a:p>
            <a:pPr marL="228600" lvl="0" indent="-228600" algn="l" rtl="0">
              <a:spcBef>
                <a:spcPts val="0"/>
              </a:spcBef>
              <a:spcAft>
                <a:spcPts val="0"/>
              </a:spcAft>
              <a:buAutoNum type="arabicParenR"/>
            </a:pPr>
            <a:r>
              <a:rPr lang="en-GB" baseline="0" dirty="0" smtClean="0"/>
              <a:t>Discussion around people online who may not be reliable and their reasons why</a:t>
            </a:r>
          </a:p>
          <a:p>
            <a:pPr marL="228600" lvl="0" indent="-228600" algn="l" rtl="0">
              <a:spcBef>
                <a:spcPts val="0"/>
              </a:spcBef>
              <a:spcAft>
                <a:spcPts val="0"/>
              </a:spcAft>
              <a:buAutoNum type="arabicParenR"/>
            </a:pPr>
            <a:r>
              <a:rPr lang="en-GB" baseline="0" dirty="0" smtClean="0"/>
              <a:t>Discussion around fake accounts and top tips to be safe online</a:t>
            </a:r>
          </a:p>
          <a:p>
            <a:pPr marL="0" lvl="0" indent="0" algn="l" rtl="0">
              <a:spcBef>
                <a:spcPts val="0"/>
              </a:spcBef>
              <a:spcAft>
                <a:spcPts val="0"/>
              </a:spcAft>
              <a:buNone/>
            </a:pPr>
            <a:endParaRPr lang="en-GB" dirty="0" smtClean="0"/>
          </a:p>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ad7644d5ba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ad7644d5ba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smtClean="0"/>
              <a:t>1 minute</a:t>
            </a:r>
          </a:p>
          <a:p>
            <a:pPr marL="0" lvl="0" indent="0" algn="l" rtl="0">
              <a:spcBef>
                <a:spcPts val="0"/>
              </a:spcBef>
              <a:spcAft>
                <a:spcPts val="0"/>
              </a:spcAft>
              <a:buNone/>
            </a:pPr>
            <a:r>
              <a:rPr lang="en-GB" b="1" dirty="0" smtClean="0"/>
              <a:t>Key</a:t>
            </a:r>
            <a:r>
              <a:rPr lang="en-GB" b="1" baseline="0" dirty="0" smtClean="0"/>
              <a:t> message: </a:t>
            </a:r>
            <a:r>
              <a:rPr lang="en-GB" baseline="0" dirty="0" smtClean="0"/>
              <a:t>Discussion over definition of ‘reliable’</a:t>
            </a:r>
          </a:p>
          <a:p>
            <a:pPr marL="0" lvl="0" indent="0" algn="l" rtl="0">
              <a:spcBef>
                <a:spcPts val="0"/>
              </a:spcBef>
              <a:spcAft>
                <a:spcPts val="0"/>
              </a:spcAft>
              <a:buNone/>
            </a:pPr>
            <a:endParaRPr lang="en-GB" baseline="0" dirty="0" smtClean="0"/>
          </a:p>
          <a:p>
            <a:pPr marL="0" lvl="0" indent="0" algn="l" rtl="0">
              <a:spcBef>
                <a:spcPts val="0"/>
              </a:spcBef>
              <a:spcAft>
                <a:spcPts val="0"/>
              </a:spcAft>
              <a:buNone/>
            </a:pPr>
            <a:r>
              <a:rPr lang="en-GB" baseline="0" dirty="0" smtClean="0"/>
              <a:t>Pair work: in your pods, talk to the person beside you about what you think the word ‘reliable’ means? Maybe you can think of another word that means the same thing?</a:t>
            </a:r>
          </a:p>
          <a:p>
            <a:pPr marL="0" lvl="0" indent="0" algn="l" rtl="0">
              <a:spcBef>
                <a:spcPts val="0"/>
              </a:spcBef>
              <a:spcAft>
                <a:spcPts val="0"/>
              </a:spcAft>
              <a:buNone/>
            </a:pPr>
            <a:endParaRPr lang="en-GB" baseline="0" dirty="0" smtClean="0"/>
          </a:p>
          <a:p>
            <a:pPr marL="0" lvl="0" indent="0" algn="l" rtl="0">
              <a:spcBef>
                <a:spcPts val="0"/>
              </a:spcBef>
              <a:spcAft>
                <a:spcPts val="0"/>
              </a:spcAft>
              <a:buNone/>
            </a:pPr>
            <a:r>
              <a:rPr lang="en-GB" baseline="0" dirty="0" smtClean="0"/>
              <a:t>Answer: Cambridge English dictionary defines reliable as: https://dictionary.cambridge.org/dictionary/english/reliable </a:t>
            </a:r>
          </a:p>
          <a:p>
            <a:pPr marL="228600" lvl="0" indent="-228600" algn="l" rtl="0">
              <a:spcBef>
                <a:spcPts val="0"/>
              </a:spcBef>
              <a:spcAft>
                <a:spcPts val="0"/>
              </a:spcAft>
              <a:buAutoNum type="alphaLcParenR"/>
            </a:pPr>
            <a:r>
              <a:rPr lang="en-GB" baseline="0" dirty="0" smtClean="0"/>
              <a:t>An adjective - </a:t>
            </a:r>
            <a:r>
              <a:rPr lang="en-GB" sz="1100" b="0" i="0" u="none" strike="noStrike" cap="none" dirty="0" smtClean="0">
                <a:solidFill>
                  <a:srgbClr val="000000"/>
                </a:solidFill>
                <a:effectLst/>
                <a:latin typeface="Arial"/>
                <a:ea typeface="Arial"/>
                <a:cs typeface="Arial"/>
                <a:sym typeface="Arial"/>
              </a:rPr>
              <a:t>Someone or something that is reliable can be </a:t>
            </a:r>
            <a:r>
              <a:rPr lang="en-GB" sz="1100" b="0" i="0" u="none" strike="noStrike" cap="none" dirty="0" smtClean="0">
                <a:solidFill>
                  <a:srgbClr val="000000"/>
                </a:solidFill>
                <a:effectLst/>
                <a:latin typeface="Arial"/>
                <a:ea typeface="Arial"/>
                <a:cs typeface="Arial"/>
                <a:sym typeface="Arial"/>
                <a:hlinkClick r:id="rId3" tooltip="trusted"/>
              </a:rPr>
              <a:t>trusted</a:t>
            </a:r>
            <a:r>
              <a:rPr lang="en-GB" sz="1100" b="0" i="0" u="none" strike="noStrike" cap="none" dirty="0" smtClean="0">
                <a:solidFill>
                  <a:srgbClr val="000000"/>
                </a:solidFill>
                <a:effectLst/>
                <a:latin typeface="Arial"/>
                <a:ea typeface="Arial"/>
                <a:cs typeface="Arial"/>
                <a:sym typeface="Arial"/>
              </a:rPr>
              <a:t> or </a:t>
            </a:r>
            <a:r>
              <a:rPr lang="en-GB" sz="1100" b="0" i="0" u="none" strike="noStrike" cap="none" dirty="0" smtClean="0">
                <a:solidFill>
                  <a:srgbClr val="000000"/>
                </a:solidFill>
                <a:effectLst/>
                <a:latin typeface="Arial"/>
                <a:ea typeface="Arial"/>
                <a:cs typeface="Arial"/>
                <a:sym typeface="Arial"/>
                <a:hlinkClick r:id="rId4" tooltip="believed"/>
              </a:rPr>
              <a:t>believed</a:t>
            </a:r>
            <a:r>
              <a:rPr lang="en-GB" sz="1100" b="0" i="0" u="none" strike="noStrike" cap="none" dirty="0" smtClean="0">
                <a:solidFill>
                  <a:srgbClr val="000000"/>
                </a:solidFill>
                <a:effectLst/>
                <a:latin typeface="Arial"/>
                <a:ea typeface="Arial"/>
                <a:cs typeface="Arial"/>
                <a:sym typeface="Arial"/>
              </a:rPr>
              <a:t> because he, she, or it </a:t>
            </a:r>
            <a:r>
              <a:rPr lang="en-GB" sz="1100" b="0" i="0" u="none" strike="noStrike" cap="none" dirty="0" smtClean="0">
                <a:solidFill>
                  <a:srgbClr val="000000"/>
                </a:solidFill>
                <a:effectLst/>
                <a:latin typeface="Arial"/>
                <a:ea typeface="Arial"/>
                <a:cs typeface="Arial"/>
                <a:sym typeface="Arial"/>
                <a:hlinkClick r:id="rId5" tooltip="works"/>
              </a:rPr>
              <a:t>works</a:t>
            </a:r>
            <a:r>
              <a:rPr lang="en-GB" sz="1100" b="0" i="0" u="none" strike="noStrike" cap="none" dirty="0" smtClean="0">
                <a:solidFill>
                  <a:srgbClr val="000000"/>
                </a:solidFill>
                <a:effectLst/>
                <a:latin typeface="Arial"/>
                <a:ea typeface="Arial"/>
                <a:cs typeface="Arial"/>
                <a:sym typeface="Arial"/>
              </a:rPr>
              <a:t> or </a:t>
            </a:r>
            <a:r>
              <a:rPr lang="en-GB" sz="1100" b="0" i="0" u="none" strike="noStrike" cap="none" dirty="0" smtClean="0">
                <a:solidFill>
                  <a:srgbClr val="000000"/>
                </a:solidFill>
                <a:effectLst/>
                <a:latin typeface="Arial"/>
                <a:ea typeface="Arial"/>
                <a:cs typeface="Arial"/>
                <a:sym typeface="Arial"/>
                <a:hlinkClick r:id="rId6" tooltip="behaves"/>
              </a:rPr>
              <a:t>behaves</a:t>
            </a:r>
            <a:r>
              <a:rPr lang="en-GB" sz="1100" b="0" i="0" u="none" strike="noStrike" cap="none" dirty="0" smtClean="0">
                <a:solidFill>
                  <a:srgbClr val="000000"/>
                </a:solidFill>
                <a:effectLst/>
                <a:latin typeface="Arial"/>
                <a:ea typeface="Arial"/>
                <a:cs typeface="Arial"/>
                <a:sym typeface="Arial"/>
              </a:rPr>
              <a:t> well in the way you </a:t>
            </a:r>
            <a:r>
              <a:rPr lang="en-GB" sz="1100" b="0" i="0" u="none" strike="noStrike" cap="none" dirty="0" smtClean="0">
                <a:solidFill>
                  <a:srgbClr val="000000"/>
                </a:solidFill>
                <a:effectLst/>
                <a:latin typeface="Arial"/>
                <a:ea typeface="Arial"/>
                <a:cs typeface="Arial"/>
                <a:sym typeface="Arial"/>
                <a:hlinkClick r:id="rId7" tooltip="expect"/>
              </a:rPr>
              <a:t>expect</a:t>
            </a:r>
            <a:endParaRPr lang="en-GB" sz="1100" b="0" i="0" u="none" strike="noStrike" cap="none" dirty="0" smtClean="0">
              <a:solidFill>
                <a:srgbClr val="000000"/>
              </a:solidFill>
              <a:effectLst/>
              <a:latin typeface="Arial"/>
              <a:ea typeface="Arial"/>
              <a:cs typeface="Arial"/>
              <a:sym typeface="Arial"/>
            </a:endParaRPr>
          </a:p>
          <a:p>
            <a:pPr marL="228600" lvl="0" indent="-228600" algn="l" rtl="0">
              <a:spcBef>
                <a:spcPts val="0"/>
              </a:spcBef>
              <a:spcAft>
                <a:spcPts val="0"/>
              </a:spcAft>
              <a:buAutoNum type="alphaLcParenR"/>
            </a:pPr>
            <a:r>
              <a:rPr lang="en-GB" sz="1100" b="0" i="0" u="none" strike="noStrike" cap="none" dirty="0" smtClean="0">
                <a:solidFill>
                  <a:srgbClr val="000000"/>
                </a:solidFill>
                <a:effectLst/>
                <a:latin typeface="Arial"/>
                <a:ea typeface="Arial"/>
                <a:cs typeface="Arial"/>
                <a:sym typeface="Arial"/>
                <a:hlinkClick r:id="rId8" tooltip="deserving"/>
              </a:rPr>
              <a:t>deserving</a:t>
            </a:r>
            <a:r>
              <a:rPr lang="en-GB" sz="1100" b="0" i="0" u="none" strike="noStrike" cap="none" dirty="0" smtClean="0">
                <a:solidFill>
                  <a:srgbClr val="000000"/>
                </a:solidFill>
                <a:effectLst/>
                <a:latin typeface="Arial"/>
                <a:ea typeface="Arial"/>
                <a:cs typeface="Arial"/>
                <a:sym typeface="Arial"/>
              </a:rPr>
              <a:t> </a:t>
            </a:r>
            <a:r>
              <a:rPr lang="en-GB" sz="1100" b="0" i="0" u="none" strike="noStrike" cap="none" dirty="0" smtClean="0">
                <a:solidFill>
                  <a:srgbClr val="000000"/>
                </a:solidFill>
                <a:effectLst/>
                <a:latin typeface="Arial"/>
                <a:ea typeface="Arial"/>
                <a:cs typeface="Arial"/>
                <a:sym typeface="Arial"/>
                <a:hlinkClick r:id="rId9" tooltip="trust"/>
              </a:rPr>
              <a:t>trust</a:t>
            </a:r>
            <a:r>
              <a:rPr lang="en-GB" sz="1100" b="0" i="0" u="none" strike="noStrike" cap="none" dirty="0" smtClean="0">
                <a:solidFill>
                  <a:srgbClr val="000000"/>
                </a:solidFill>
                <a:effectLst/>
                <a:latin typeface="Arial"/>
                <a:ea typeface="Arial"/>
                <a:cs typeface="Arial"/>
                <a:sym typeface="Arial"/>
              </a:rPr>
              <a:t>; </a:t>
            </a:r>
            <a:r>
              <a:rPr lang="en-GB" sz="1100" b="0" i="0" u="sng" strike="noStrike" cap="none" dirty="0" smtClean="0">
                <a:solidFill>
                  <a:srgbClr val="000000"/>
                </a:solidFill>
                <a:effectLst/>
                <a:latin typeface="Arial"/>
                <a:ea typeface="Arial"/>
                <a:cs typeface="Arial"/>
                <a:sym typeface="Arial"/>
                <a:hlinkClick r:id="rId10" tooltip="dependable"/>
              </a:rPr>
              <a:t>dependable</a:t>
            </a:r>
            <a:r>
              <a:rPr lang="en-GB" sz="1100" b="0" i="0" u="none" strike="noStrike" cap="none" dirty="0" smtClean="0">
                <a:solidFill>
                  <a:srgbClr val="000000"/>
                </a:solidFill>
                <a:effectLst/>
                <a:latin typeface="Arial"/>
                <a:ea typeface="Arial"/>
                <a:cs typeface="Arial"/>
                <a:sym typeface="Arial"/>
              </a:rPr>
              <a:t>:</a:t>
            </a:r>
          </a:p>
          <a:p>
            <a:pPr marL="228600" lvl="0" indent="-228600" algn="l" rtl="0">
              <a:spcBef>
                <a:spcPts val="0"/>
              </a:spcBef>
              <a:spcAft>
                <a:spcPts val="0"/>
              </a:spcAft>
              <a:buAutoNum type="alphaLcParenR"/>
            </a:pPr>
            <a:r>
              <a:rPr lang="en-GB" sz="1100" b="0" i="0" u="none" strike="noStrike" cap="none" dirty="0" smtClean="0">
                <a:solidFill>
                  <a:srgbClr val="000000"/>
                </a:solidFill>
                <a:effectLst/>
                <a:latin typeface="Arial"/>
                <a:cs typeface="Arial"/>
                <a:sym typeface="Arial"/>
              </a:rPr>
              <a:t>Reliable</a:t>
            </a:r>
            <a:r>
              <a:rPr lang="en-GB" sz="1100" b="0" i="0" u="none" strike="noStrike" cap="none" baseline="0" dirty="0" smtClean="0">
                <a:solidFill>
                  <a:srgbClr val="000000"/>
                </a:solidFill>
                <a:effectLst/>
                <a:latin typeface="Arial"/>
                <a:cs typeface="Arial"/>
                <a:sym typeface="Arial"/>
              </a:rPr>
              <a:t> information is data that is accurate and able to be trusted</a:t>
            </a:r>
            <a:endParaRPr b="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b47f9453e4_1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b47f9453e4_1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smtClean="0"/>
              <a:t>1 min</a:t>
            </a:r>
          </a:p>
          <a:p>
            <a:pPr marL="0" lvl="0" indent="0" algn="l" rtl="0">
              <a:spcBef>
                <a:spcPts val="0"/>
              </a:spcBef>
              <a:spcAft>
                <a:spcPts val="0"/>
              </a:spcAft>
              <a:buNone/>
            </a:pPr>
            <a:r>
              <a:rPr lang="en-GB" b="1" dirty="0" smtClean="0"/>
              <a:t>Key message</a:t>
            </a:r>
            <a:r>
              <a:rPr lang="en-GB" dirty="0" smtClean="0"/>
              <a:t>:</a:t>
            </a:r>
            <a:r>
              <a:rPr lang="en-GB" baseline="0" dirty="0"/>
              <a:t> </a:t>
            </a:r>
            <a:r>
              <a:rPr lang="en-GB" baseline="0" dirty="0" smtClean="0"/>
              <a:t>Definition of reliable - feedback</a:t>
            </a:r>
          </a:p>
          <a:p>
            <a:pPr marL="0" lvl="0" indent="0" algn="l" rtl="0">
              <a:spcBef>
                <a:spcPts val="0"/>
              </a:spcBef>
              <a:spcAft>
                <a:spcPts val="0"/>
              </a:spcAft>
              <a:buNone/>
            </a:pPr>
            <a:endParaRPr lang="en-GB" baseline="0" dirty="0" smtClean="0"/>
          </a:p>
          <a:p>
            <a:pPr marL="0" lvl="0" indent="0" algn="l" rtl="0">
              <a:spcBef>
                <a:spcPts val="0"/>
              </a:spcBef>
              <a:spcAft>
                <a:spcPts val="0"/>
              </a:spcAft>
              <a:buNone/>
            </a:pPr>
            <a:r>
              <a:rPr lang="en-GB" baseline="0" dirty="0" smtClean="0"/>
              <a:t>Feedback as a group. What other words did you come up with that mean the same as reliable?</a:t>
            </a:r>
          </a:p>
          <a:p>
            <a:pPr marL="0" lvl="0" indent="0" algn="l" rtl="0">
              <a:spcBef>
                <a:spcPts val="0"/>
              </a:spcBef>
              <a:spcAft>
                <a:spcPts val="0"/>
              </a:spcAft>
              <a:buNone/>
            </a:pPr>
            <a:endParaRPr lang="en-GB" baseline="0" dirty="0" smtClean="0"/>
          </a:p>
          <a:p>
            <a:pPr marL="0" lvl="0" indent="0" algn="l" rtl="0">
              <a:spcBef>
                <a:spcPts val="0"/>
              </a:spcBef>
              <a:spcAft>
                <a:spcPts val="0"/>
              </a:spcAft>
              <a:buNone/>
            </a:pPr>
            <a:r>
              <a:rPr lang="en-GB" baseline="0" dirty="0" smtClean="0"/>
              <a:t>Did any of you come up with these words??</a:t>
            </a:r>
          </a:p>
          <a:p>
            <a:pPr marL="0" lvl="0" indent="0" algn="l" rtl="0">
              <a:spcBef>
                <a:spcPts val="0"/>
              </a:spcBef>
              <a:spcAft>
                <a:spcPts val="0"/>
              </a:spcAft>
              <a:buNone/>
            </a:pPr>
            <a:endParaRPr lang="en-GB" baseline="0" dirty="0" smtClean="0"/>
          </a:p>
          <a:p>
            <a:pPr marL="0" lvl="0" indent="0" algn="l" rtl="0">
              <a:spcBef>
                <a:spcPts val="0"/>
              </a:spcBef>
              <a:spcAft>
                <a:spcPts val="0"/>
              </a:spcAft>
              <a:buNone/>
            </a:pPr>
            <a:r>
              <a:rPr lang="en-GB" baseline="0" dirty="0" smtClean="0"/>
              <a:t>Cambridge English dictionary defines ‘reliable’ as an adjective meaning </a:t>
            </a:r>
          </a:p>
          <a:p>
            <a:pPr marL="228600" lvl="0" indent="-228600" algn="l" rtl="0">
              <a:spcBef>
                <a:spcPts val="0"/>
              </a:spcBef>
              <a:spcAft>
                <a:spcPts val="0"/>
              </a:spcAft>
              <a:buAutoNum type="alphaLcParenR"/>
            </a:pPr>
            <a:r>
              <a:rPr lang="en-GB" baseline="0" dirty="0" smtClean="0"/>
              <a:t>Someone or something that can be trusted because it works or behaves in a way that you would expect</a:t>
            </a:r>
          </a:p>
          <a:p>
            <a:pPr marL="228600" lvl="0" indent="-228600" algn="l" rtl="0">
              <a:spcBef>
                <a:spcPts val="0"/>
              </a:spcBef>
              <a:spcAft>
                <a:spcPts val="0"/>
              </a:spcAft>
              <a:buAutoNum type="alphaLcParenR"/>
            </a:pPr>
            <a:r>
              <a:rPr lang="en-GB" baseline="0" dirty="0" smtClean="0"/>
              <a:t>‘deserving trust or dependable’</a:t>
            </a:r>
          </a:p>
          <a:p>
            <a:pPr marL="228600" lvl="0" indent="-228600" algn="l" rtl="0">
              <a:spcBef>
                <a:spcPts val="0"/>
              </a:spcBef>
              <a:spcAft>
                <a:spcPts val="0"/>
              </a:spcAft>
              <a:buAutoNum type="alphaLcParenR"/>
            </a:pPr>
            <a:r>
              <a:rPr lang="en-GB" baseline="0" dirty="0" smtClean="0"/>
              <a:t>Reliable information is accurate data that can be trusted</a:t>
            </a:r>
          </a:p>
          <a:p>
            <a:pPr marL="0" lvl="0" indent="0" algn="l" rtl="0">
              <a:spcBef>
                <a:spcPts val="0"/>
              </a:spcBef>
              <a:spcAft>
                <a:spcPts val="0"/>
              </a:spcAft>
              <a:buNone/>
            </a:pPr>
            <a:endParaRPr lang="en-GB" baseline="0" dirty="0" smtClean="0"/>
          </a:p>
          <a:p>
            <a:pPr marL="0" lvl="0" indent="0" algn="l" rtl="0">
              <a:spcBef>
                <a:spcPts val="0"/>
              </a:spcBef>
              <a:spcAft>
                <a:spcPts val="0"/>
              </a:spcAft>
              <a:buNone/>
            </a:pPr>
            <a:r>
              <a:rPr lang="en-GB" dirty="0" smtClean="0"/>
              <a:t>https://dictionary.cambridge.org/dictionary/english/reliable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ad7644d5ba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ad7644d5ba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smtClean="0"/>
              <a:t>30 seconds</a:t>
            </a:r>
          </a:p>
          <a:p>
            <a:pPr marL="0" lvl="0" indent="0" algn="l" rtl="0">
              <a:spcBef>
                <a:spcPts val="0"/>
              </a:spcBef>
              <a:spcAft>
                <a:spcPts val="0"/>
              </a:spcAft>
              <a:buNone/>
            </a:pPr>
            <a:r>
              <a:rPr lang="en-GB" b="1" dirty="0" smtClean="0"/>
              <a:t>Key message: </a:t>
            </a:r>
            <a:r>
              <a:rPr lang="en-GB" dirty="0" smtClean="0"/>
              <a:t>In the past, we learned about things from books that</a:t>
            </a:r>
            <a:r>
              <a:rPr lang="en-GB" baseline="0" dirty="0" smtClean="0"/>
              <a:t> were well researched and fact checked.</a:t>
            </a:r>
            <a:endParaRPr lang="en-GB" dirty="0" smtClean="0"/>
          </a:p>
          <a:p>
            <a:pPr marL="0" lvl="0" indent="0" algn="l" rtl="0">
              <a:spcBef>
                <a:spcPts val="0"/>
              </a:spcBef>
              <a:spcAft>
                <a:spcPts val="0"/>
              </a:spcAft>
              <a:buNone/>
            </a:pPr>
            <a:endParaRPr lang="en-GB" dirty="0" smtClean="0"/>
          </a:p>
          <a:p>
            <a:pPr marL="0" lvl="0" indent="0" algn="l" rtl="0">
              <a:spcBef>
                <a:spcPts val="0"/>
              </a:spcBef>
              <a:spcAft>
                <a:spcPts val="0"/>
              </a:spcAft>
              <a:buNone/>
            </a:pPr>
            <a:r>
              <a:rPr lang="en-GB" dirty="0" smtClean="0"/>
              <a:t>100 years ago in 1921, how did</a:t>
            </a:r>
            <a:r>
              <a:rPr lang="en-GB" baseline="0" dirty="0" smtClean="0"/>
              <a:t> people learn new things? Yes, they learned it in a book. Or in the </a:t>
            </a:r>
            <a:r>
              <a:rPr lang="en-GB" baseline="0" dirty="0" err="1" smtClean="0"/>
              <a:t>encylopedia</a:t>
            </a:r>
            <a:r>
              <a:rPr lang="en-GB" baseline="0" dirty="0" smtClean="0"/>
              <a:t>. </a:t>
            </a:r>
          </a:p>
          <a:p>
            <a:pPr marL="0" lvl="0" indent="0" algn="l" rtl="0">
              <a:spcBef>
                <a:spcPts val="0"/>
              </a:spcBef>
              <a:spcAft>
                <a:spcPts val="0"/>
              </a:spcAft>
              <a:buNone/>
            </a:pPr>
            <a:endParaRPr lang="en-GB" baseline="0" dirty="0" smtClean="0"/>
          </a:p>
          <a:p>
            <a:pPr marL="0" lvl="0" indent="0" algn="l" rtl="0">
              <a:spcBef>
                <a:spcPts val="0"/>
              </a:spcBef>
              <a:spcAft>
                <a:spcPts val="0"/>
              </a:spcAft>
              <a:buNone/>
            </a:pPr>
            <a:r>
              <a:rPr lang="en-GB" baseline="0" dirty="0" smtClean="0"/>
              <a:t>In books, they are usually well researched and there are fact checkers to check it is true before publishing it as a book. Do you think there are always fact checkers on the internet? Unfortunately, there is not. Anyone can have a blog and post whatever they want, as long as it doesn’t hurt anyone else. </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smtClean="0"/>
              <a:t>30 seconds</a:t>
            </a:r>
          </a:p>
          <a:p>
            <a:pPr marL="0" lvl="0" indent="0" algn="l" rtl="0">
              <a:spcBef>
                <a:spcPts val="0"/>
              </a:spcBef>
              <a:spcAft>
                <a:spcPts val="0"/>
              </a:spcAft>
              <a:buNone/>
            </a:pPr>
            <a:r>
              <a:rPr lang="en-GB" b="1" dirty="0" smtClean="0"/>
              <a:t>Key messages:</a:t>
            </a:r>
            <a:r>
              <a:rPr lang="en-GB" b="1" baseline="0" dirty="0" smtClean="0"/>
              <a:t> </a:t>
            </a:r>
            <a:r>
              <a:rPr lang="en-GB" baseline="0" dirty="0" smtClean="0"/>
              <a:t>Key things to watch out for online</a:t>
            </a:r>
          </a:p>
          <a:p>
            <a:pPr marL="0" lvl="0" indent="0" algn="l" rtl="0">
              <a:spcBef>
                <a:spcPts val="0"/>
              </a:spcBef>
              <a:spcAft>
                <a:spcPts val="0"/>
              </a:spcAft>
              <a:buNone/>
            </a:pPr>
            <a:endParaRPr lang="en-GB" baseline="0" dirty="0" smtClean="0"/>
          </a:p>
          <a:p>
            <a:pPr marL="0" lvl="0" indent="0" algn="l" rtl="0">
              <a:spcBef>
                <a:spcPts val="0"/>
              </a:spcBef>
              <a:spcAft>
                <a:spcPts val="0"/>
              </a:spcAft>
              <a:buNone/>
            </a:pPr>
            <a:r>
              <a:rPr lang="en-GB" baseline="0" dirty="0" smtClean="0"/>
              <a:t>Unfortunately on the internet, there is not always a fact checker before things are uploaded. Also, there is software that might mislead or allow you to change information or pictures online.</a:t>
            </a:r>
          </a:p>
          <a:p>
            <a:pPr marL="0" lvl="0" indent="0" algn="l" rtl="0">
              <a:spcBef>
                <a:spcPts val="0"/>
              </a:spcBef>
              <a:spcAft>
                <a:spcPts val="0"/>
              </a:spcAft>
              <a:buNone/>
            </a:pPr>
            <a:endParaRPr lang="en-GB" baseline="0" dirty="0" smtClean="0"/>
          </a:p>
          <a:p>
            <a:pPr marL="0" lvl="0" indent="0" algn="l" rtl="0">
              <a:spcBef>
                <a:spcPts val="0"/>
              </a:spcBef>
              <a:spcAft>
                <a:spcPts val="0"/>
              </a:spcAft>
              <a:buNone/>
            </a:pPr>
            <a:r>
              <a:rPr lang="en-GB" baseline="0" dirty="0" smtClean="0"/>
              <a:t>For example, what is happening in this picture? </a:t>
            </a:r>
          </a:p>
          <a:p>
            <a:pPr marL="0" lvl="0" indent="0" algn="l" rtl="0">
              <a:spcBef>
                <a:spcPts val="0"/>
              </a:spcBef>
              <a:spcAft>
                <a:spcPts val="0"/>
              </a:spcAft>
              <a:buNone/>
            </a:pPr>
            <a:endParaRPr lang="en-GB" baseline="0" dirty="0" smtClean="0"/>
          </a:p>
          <a:p>
            <a:pPr marL="0" lvl="0" indent="0" algn="l" rtl="0">
              <a:spcBef>
                <a:spcPts val="0"/>
              </a:spcBef>
              <a:spcAft>
                <a:spcPts val="0"/>
              </a:spcAft>
              <a:buNone/>
            </a:pPr>
            <a:r>
              <a:rPr lang="en-GB" baseline="0" dirty="0" smtClean="0"/>
              <a:t>Yes, it is </a:t>
            </a:r>
            <a:r>
              <a:rPr lang="en-GB" baseline="0" dirty="0" err="1" smtClean="0"/>
              <a:t>photoshopped</a:t>
            </a:r>
            <a:r>
              <a:rPr lang="en-GB" baseline="0" dirty="0" smtClean="0"/>
              <a:t> or edited. Do you think it looks like that guy is really sitting on that car? Not really, but if you look at it quickly you might fool some people</a:t>
            </a:r>
            <a:endParaRPr lang="en-GB" dirty="0" smtClean="0"/>
          </a:p>
          <a:p>
            <a:endParaRPr lang="en-GB" dirty="0"/>
          </a:p>
        </p:txBody>
      </p:sp>
    </p:spTree>
    <p:extLst>
      <p:ext uri="{BB962C8B-B14F-4D97-AF65-F5344CB8AC3E}">
        <p14:creationId xmlns:p14="http://schemas.microsoft.com/office/powerpoint/2010/main" val="2824727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smtClean="0"/>
              <a:t>30 seconds</a:t>
            </a:r>
          </a:p>
          <a:p>
            <a:pPr marL="0" lvl="0" indent="0" algn="l" rtl="0">
              <a:spcBef>
                <a:spcPts val="0"/>
              </a:spcBef>
              <a:spcAft>
                <a:spcPts val="0"/>
              </a:spcAft>
              <a:buNone/>
            </a:pPr>
            <a:r>
              <a:rPr lang="en-GB" b="1" dirty="0" smtClean="0"/>
              <a:t>Key messages</a:t>
            </a:r>
            <a:r>
              <a:rPr lang="en-GB" dirty="0" smtClean="0"/>
              <a:t>: Definition</a:t>
            </a:r>
            <a:r>
              <a:rPr lang="en-GB" baseline="0" dirty="0" smtClean="0"/>
              <a:t> of clickbait and how to watch out for them</a:t>
            </a:r>
          </a:p>
          <a:p>
            <a:pPr marL="0" lvl="0" indent="0" algn="l" rtl="0">
              <a:spcBef>
                <a:spcPts val="0"/>
              </a:spcBef>
              <a:spcAft>
                <a:spcPts val="0"/>
              </a:spcAft>
              <a:buNone/>
            </a:pPr>
            <a:endParaRPr lang="en-GB" baseline="0" dirty="0" smtClean="0"/>
          </a:p>
          <a:p>
            <a:pPr marL="0" lvl="0" indent="0" algn="l" rtl="0">
              <a:spcBef>
                <a:spcPts val="0"/>
              </a:spcBef>
              <a:spcAft>
                <a:spcPts val="0"/>
              </a:spcAft>
              <a:buNone/>
            </a:pPr>
            <a:r>
              <a:rPr lang="en-GB" baseline="0" dirty="0" smtClean="0"/>
              <a:t>Click here to be as fast as Usain Bolt in 10 days – does anyone think this sounds realistic? What is the name of headlines like this – that say things that are interesting and makes you want to click on them, but actually they aren’t really true at all. Yes, it is clickbait.</a:t>
            </a:r>
            <a:endParaRPr lang="en-GB" dirty="0" smtClean="0"/>
          </a:p>
          <a:p>
            <a:pPr marL="0" lvl="0" indent="0" algn="l" rtl="0">
              <a:spcBef>
                <a:spcPts val="0"/>
              </a:spcBef>
              <a:spcAft>
                <a:spcPts val="0"/>
              </a:spcAft>
              <a:buNone/>
            </a:pPr>
            <a:endParaRPr lang="en-GB" dirty="0" smtClean="0"/>
          </a:p>
          <a:p>
            <a:pPr marL="0" lvl="0" indent="0" algn="l" rtl="0">
              <a:spcBef>
                <a:spcPts val="0"/>
              </a:spcBef>
              <a:spcAft>
                <a:spcPts val="0"/>
              </a:spcAft>
              <a:buNone/>
            </a:pPr>
            <a:r>
              <a:rPr lang="en-GB" dirty="0" smtClean="0"/>
              <a:t>Cambridge</a:t>
            </a:r>
            <a:r>
              <a:rPr lang="en-GB" baseline="0" dirty="0" smtClean="0"/>
              <a:t> English dictionary define clickbait as “articles, photographs </a:t>
            </a:r>
            <a:r>
              <a:rPr lang="en-GB" baseline="0" dirty="0" err="1" smtClean="0"/>
              <a:t>etc</a:t>
            </a:r>
            <a:r>
              <a:rPr lang="en-GB" baseline="0" dirty="0" smtClean="0"/>
              <a:t> on the internet that are intended to attract attention and encourage people to click on links to particular websites’. </a:t>
            </a:r>
          </a:p>
          <a:p>
            <a:pPr marL="0" lvl="0" indent="0" algn="l" rtl="0">
              <a:spcBef>
                <a:spcPts val="0"/>
              </a:spcBef>
              <a:spcAft>
                <a:spcPts val="0"/>
              </a:spcAft>
              <a:buNone/>
            </a:pPr>
            <a:endParaRPr lang="en-GB" baseline="0" dirty="0" smtClean="0"/>
          </a:p>
          <a:p>
            <a:pPr marL="0" lvl="0" indent="0" algn="l" rtl="0">
              <a:spcBef>
                <a:spcPts val="0"/>
              </a:spcBef>
              <a:spcAft>
                <a:spcPts val="0"/>
              </a:spcAft>
              <a:buNone/>
            </a:pPr>
            <a:r>
              <a:rPr lang="en-GB" baseline="0" dirty="0" smtClean="0"/>
              <a:t>You might recognise clickbait by the start of the sentence “You won’t believe…” or “What happened next will shock you…</a:t>
            </a:r>
          </a:p>
          <a:p>
            <a:pPr marL="0" lvl="0" indent="0" algn="l" rtl="0">
              <a:spcBef>
                <a:spcPts val="0"/>
              </a:spcBef>
              <a:spcAft>
                <a:spcPts val="0"/>
              </a:spcAft>
              <a:buNone/>
            </a:pPr>
            <a:r>
              <a:rPr lang="en-GB" baseline="0" dirty="0" smtClean="0"/>
              <a:t>Clickbait might over promise or misrepresent something slightly in order to suck you in. Clickbait is not necessarily ‘bad’, but it is designed to make you want to click on links so that you spend longer and longer online. We need to ‘think smarter’ about this and if something is too good to be true, it usually is. </a:t>
            </a:r>
            <a:endParaRPr lang="en-GB" dirty="0" smtClean="0"/>
          </a:p>
          <a:p>
            <a:pPr marL="158750" indent="0">
              <a:buNone/>
            </a:pPr>
            <a:endParaRPr lang="en-GB" dirty="0"/>
          </a:p>
        </p:txBody>
      </p:sp>
    </p:spTree>
    <p:extLst>
      <p:ext uri="{BB962C8B-B14F-4D97-AF65-F5344CB8AC3E}">
        <p14:creationId xmlns:p14="http://schemas.microsoft.com/office/powerpoint/2010/main" val="29910484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smtClean="0"/>
              <a:t>30 seconds:</a:t>
            </a:r>
          </a:p>
          <a:p>
            <a:pPr marL="0" lvl="0" indent="0" algn="l" rtl="0">
              <a:spcBef>
                <a:spcPts val="0"/>
              </a:spcBef>
              <a:spcAft>
                <a:spcPts val="0"/>
              </a:spcAft>
              <a:buNone/>
            </a:pPr>
            <a:r>
              <a:rPr lang="en-GB" i="1" dirty="0" smtClean="0"/>
              <a:t>Key messages: </a:t>
            </a:r>
            <a:r>
              <a:rPr lang="en-GB" dirty="0" smtClean="0"/>
              <a:t>Scams</a:t>
            </a:r>
          </a:p>
          <a:p>
            <a:pPr marL="0" lvl="0" indent="0" algn="l" rtl="0">
              <a:spcBef>
                <a:spcPts val="0"/>
              </a:spcBef>
              <a:spcAft>
                <a:spcPts val="0"/>
              </a:spcAft>
              <a:buNone/>
            </a:pPr>
            <a:endParaRPr lang="en-GB" dirty="0" smtClean="0"/>
          </a:p>
          <a:p>
            <a:pPr marL="0" lvl="0" indent="0" algn="l" rtl="0">
              <a:spcBef>
                <a:spcPts val="0"/>
              </a:spcBef>
              <a:spcAft>
                <a:spcPts val="0"/>
              </a:spcAft>
              <a:buNone/>
            </a:pPr>
            <a:r>
              <a:rPr lang="en-GB" dirty="0" smtClean="0"/>
              <a:t>What is this? Yes, this looks like a scam. </a:t>
            </a:r>
          </a:p>
          <a:p>
            <a:pPr marL="0" lvl="0" indent="0" algn="l" rtl="0">
              <a:spcBef>
                <a:spcPts val="0"/>
              </a:spcBef>
              <a:spcAft>
                <a:spcPts val="0"/>
              </a:spcAft>
              <a:buNone/>
            </a:pPr>
            <a:endParaRPr lang="en-GB" dirty="0" smtClean="0"/>
          </a:p>
          <a:p>
            <a:pPr marL="0" lvl="0" indent="0" algn="l" rtl="0">
              <a:spcBef>
                <a:spcPts val="0"/>
              </a:spcBef>
              <a:spcAft>
                <a:spcPts val="0"/>
              </a:spcAft>
              <a:buNone/>
            </a:pPr>
            <a:r>
              <a:rPr lang="en-GB" dirty="0" smtClean="0"/>
              <a:t>Cambridge English dictionary definition of a scam is “an illegal plan for making money, especially one that involves tricking people”</a:t>
            </a:r>
          </a:p>
          <a:p>
            <a:pPr marL="0" lvl="0" indent="0" algn="l" rtl="0">
              <a:spcBef>
                <a:spcPts val="0"/>
              </a:spcBef>
              <a:spcAft>
                <a:spcPts val="0"/>
              </a:spcAft>
              <a:buNone/>
            </a:pPr>
            <a:r>
              <a:rPr lang="en-GB" dirty="0" smtClean="0"/>
              <a:t>https://dictionary.cambridge.org/dictionary/english/scam?q=scams </a:t>
            </a:r>
          </a:p>
          <a:p>
            <a:pPr marL="0" lvl="0" indent="0" algn="l" rtl="0">
              <a:spcBef>
                <a:spcPts val="0"/>
              </a:spcBef>
              <a:spcAft>
                <a:spcPts val="0"/>
              </a:spcAft>
              <a:buNone/>
            </a:pPr>
            <a:endParaRPr lang="en-GB" dirty="0" smtClean="0"/>
          </a:p>
          <a:p>
            <a:pPr marL="0" lvl="0" indent="0" algn="l" rtl="0">
              <a:spcBef>
                <a:spcPts val="0"/>
              </a:spcBef>
              <a:spcAft>
                <a:spcPts val="0"/>
              </a:spcAft>
              <a:buNone/>
            </a:pPr>
            <a:r>
              <a:rPr lang="en-GB" dirty="0" smtClean="0"/>
              <a:t>This can be more worrying.</a:t>
            </a:r>
            <a:r>
              <a:rPr lang="en-GB" baseline="0" dirty="0" smtClean="0"/>
              <a:t> Sometimes these scams only want an email address first, but this can be the first step to try hack your account and get access to money, where possible. </a:t>
            </a:r>
          </a:p>
          <a:p>
            <a:pPr marL="0" lvl="0" indent="0" algn="l" rtl="0">
              <a:spcBef>
                <a:spcPts val="0"/>
              </a:spcBef>
              <a:spcAft>
                <a:spcPts val="0"/>
              </a:spcAft>
              <a:buNone/>
            </a:pPr>
            <a:endParaRPr lang="en-GB" baseline="0" dirty="0" smtClean="0"/>
          </a:p>
          <a:p>
            <a:pPr marL="0" lvl="0" indent="0" algn="l" rtl="0">
              <a:spcBef>
                <a:spcPts val="0"/>
              </a:spcBef>
              <a:spcAft>
                <a:spcPts val="0"/>
              </a:spcAft>
              <a:buNone/>
            </a:pPr>
            <a:r>
              <a:rPr lang="en-GB" baseline="0" dirty="0" smtClean="0"/>
              <a:t>Scammers are very good at what they do so we really need to ‘think smart’ about these ones. If something sounds too good to be true, like winning a prize but you don’t remember even entering the competition, this is a scam and you need to ignore it. </a:t>
            </a:r>
            <a:endParaRPr lang="en-GB" dirty="0" smtClean="0"/>
          </a:p>
          <a:p>
            <a:endParaRPr lang="en-GB" dirty="0"/>
          </a:p>
        </p:txBody>
      </p:sp>
    </p:spTree>
    <p:extLst>
      <p:ext uri="{BB962C8B-B14F-4D97-AF65-F5344CB8AC3E}">
        <p14:creationId xmlns:p14="http://schemas.microsoft.com/office/powerpoint/2010/main" val="33674599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smtClean="0"/>
              <a:t>30 seconds</a:t>
            </a:r>
          </a:p>
          <a:p>
            <a:pPr marL="0" lvl="0" indent="0" algn="l" rtl="0">
              <a:spcBef>
                <a:spcPts val="0"/>
              </a:spcBef>
              <a:spcAft>
                <a:spcPts val="0"/>
              </a:spcAft>
              <a:buNone/>
            </a:pPr>
            <a:r>
              <a:rPr lang="en-GB" b="1" dirty="0" smtClean="0"/>
              <a:t>Key messages: </a:t>
            </a:r>
            <a:r>
              <a:rPr lang="en-GB" dirty="0" smtClean="0"/>
              <a:t>To think smart or critically</a:t>
            </a:r>
            <a:r>
              <a:rPr lang="en-GB" baseline="0" dirty="0" smtClean="0"/>
              <a:t> about information, you need to know when something is a fact or an opinion</a:t>
            </a:r>
          </a:p>
          <a:p>
            <a:pPr marL="0" lvl="0" indent="0" algn="l" rtl="0">
              <a:spcBef>
                <a:spcPts val="0"/>
              </a:spcBef>
              <a:spcAft>
                <a:spcPts val="0"/>
              </a:spcAft>
              <a:buNone/>
            </a:pPr>
            <a:endParaRPr lang="en-GB" baseline="0" dirty="0" smtClean="0"/>
          </a:p>
          <a:p>
            <a:pPr marL="0" lvl="0" indent="0" algn="l" rtl="0">
              <a:spcBef>
                <a:spcPts val="0"/>
              </a:spcBef>
              <a:spcAft>
                <a:spcPts val="0"/>
              </a:spcAft>
              <a:buNone/>
            </a:pPr>
            <a:r>
              <a:rPr lang="en-GB" baseline="0" dirty="0" smtClean="0"/>
              <a:t>Looking at the headline ‘Koalas are the best animals in the world, believe me, I know”’ – is there anything that would make you stop or think twice about reading this title/headline? Who wrote this headline? Does it have an author? </a:t>
            </a:r>
          </a:p>
          <a:p>
            <a:pPr marL="0" lvl="0" indent="0" algn="l" rtl="0">
              <a:spcBef>
                <a:spcPts val="0"/>
              </a:spcBef>
              <a:spcAft>
                <a:spcPts val="0"/>
              </a:spcAft>
              <a:buNone/>
            </a:pPr>
            <a:endParaRPr lang="en-GB" baseline="0" dirty="0" smtClean="0"/>
          </a:p>
          <a:p>
            <a:pPr marL="0" lvl="0" indent="0" algn="l" rtl="0">
              <a:spcBef>
                <a:spcPts val="0"/>
              </a:spcBef>
              <a:spcAft>
                <a:spcPts val="0"/>
              </a:spcAft>
              <a:buNone/>
            </a:pPr>
            <a:r>
              <a:rPr lang="en-GB" baseline="0" dirty="0" smtClean="0"/>
              <a:t>Does it matter who says things or who gives information? If an animal expert or a vet were to say this headline, would you believe them more? Maybe you would. Or what if I, as your teacher,  just said this – would you trust that koalas are the best animals in the world just because I said it? </a:t>
            </a:r>
          </a:p>
          <a:p>
            <a:pPr marL="0" lvl="0" indent="0" algn="l" rtl="0">
              <a:spcBef>
                <a:spcPts val="0"/>
              </a:spcBef>
              <a:spcAft>
                <a:spcPts val="0"/>
              </a:spcAft>
              <a:buNone/>
            </a:pPr>
            <a:endParaRPr lang="en-GB" baseline="0" dirty="0" smtClean="0"/>
          </a:p>
          <a:p>
            <a:pPr marL="0" lvl="0" indent="0" algn="l" rtl="0">
              <a:spcBef>
                <a:spcPts val="0"/>
              </a:spcBef>
              <a:spcAft>
                <a:spcPts val="0"/>
              </a:spcAft>
              <a:buNone/>
            </a:pPr>
            <a:r>
              <a:rPr lang="en-GB" baseline="0" dirty="0" smtClean="0"/>
              <a:t>Yes, that is why you need to be careful and think smart about WHO is saying things online and if they have evidence to back up their claims. Let’s look now at the difference between facts and opinions.</a:t>
            </a:r>
            <a:endParaRPr lang="en-GB" dirty="0" smtClean="0"/>
          </a:p>
          <a:p>
            <a:endParaRPr lang="en-GB" dirty="0"/>
          </a:p>
        </p:txBody>
      </p:sp>
    </p:spTree>
    <p:extLst>
      <p:ext uri="{BB962C8B-B14F-4D97-AF65-F5344CB8AC3E}">
        <p14:creationId xmlns:p14="http://schemas.microsoft.com/office/powerpoint/2010/main" val="17492526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b47f9453e4_1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b47f9453e4_1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smtClean="0"/>
              <a:t>1 minute</a:t>
            </a:r>
          </a:p>
          <a:p>
            <a:pPr marL="0" lvl="0" indent="0" algn="l" rtl="0">
              <a:spcBef>
                <a:spcPts val="0"/>
              </a:spcBef>
              <a:spcAft>
                <a:spcPts val="0"/>
              </a:spcAft>
              <a:buNone/>
            </a:pPr>
            <a:r>
              <a:rPr lang="en-GB" b="1" dirty="0" smtClean="0"/>
              <a:t>Key</a:t>
            </a:r>
            <a:r>
              <a:rPr lang="en-GB" b="1" baseline="0" dirty="0" smtClean="0"/>
              <a:t> message: </a:t>
            </a:r>
            <a:r>
              <a:rPr lang="en-GB" baseline="0" dirty="0" smtClean="0"/>
              <a:t>There is a difference between an opinion and a fact. An opinion is based on feelings and there is no ‘proof’ to back it up. A fact is something you can prove. </a:t>
            </a:r>
          </a:p>
          <a:p>
            <a:pPr marL="0" lvl="0" indent="0" algn="l" rtl="0">
              <a:spcBef>
                <a:spcPts val="0"/>
              </a:spcBef>
              <a:spcAft>
                <a:spcPts val="0"/>
              </a:spcAft>
              <a:buNone/>
            </a:pPr>
            <a:endParaRPr lang="en-GB" baseline="0" dirty="0" smtClean="0"/>
          </a:p>
          <a:p>
            <a:pPr marL="0" lvl="0" indent="0" algn="l" rtl="0">
              <a:spcBef>
                <a:spcPts val="0"/>
              </a:spcBef>
              <a:spcAft>
                <a:spcPts val="0"/>
              </a:spcAft>
              <a:buNone/>
            </a:pPr>
            <a:r>
              <a:rPr lang="en-GB" baseline="0" dirty="0" smtClean="0"/>
              <a:t>What is an opinion? (definition to pop up after)</a:t>
            </a:r>
          </a:p>
          <a:p>
            <a:pPr marL="0" lvl="0" indent="0" algn="l" rtl="0">
              <a:spcBef>
                <a:spcPts val="0"/>
              </a:spcBef>
              <a:spcAft>
                <a:spcPts val="0"/>
              </a:spcAft>
              <a:buNone/>
            </a:pPr>
            <a:r>
              <a:rPr lang="en-GB" baseline="0" dirty="0" smtClean="0"/>
              <a:t>What is a fact (definition to pop up after)</a:t>
            </a:r>
          </a:p>
          <a:p>
            <a:pPr marL="0" lvl="0" indent="0" algn="l" rtl="0">
              <a:spcBef>
                <a:spcPts val="0"/>
              </a:spcBef>
              <a:spcAft>
                <a:spcPts val="0"/>
              </a:spcAft>
              <a:buNone/>
            </a:pPr>
            <a:endParaRPr lang="en-GB" baseline="0" dirty="0" smtClean="0"/>
          </a:p>
          <a:p>
            <a:pPr marL="0" lvl="0" indent="0" algn="l" rtl="0">
              <a:spcBef>
                <a:spcPts val="0"/>
              </a:spcBef>
              <a:spcAft>
                <a:spcPts val="0"/>
              </a:spcAft>
              <a:buNone/>
            </a:pPr>
            <a:r>
              <a:rPr lang="en-GB" baseline="0" dirty="0" smtClean="0"/>
              <a:t>Let’s look at some examples of facts and opinions</a:t>
            </a:r>
          </a:p>
          <a:p>
            <a:pPr marL="0" lvl="0" indent="0" algn="l" rtl="0">
              <a:spcBef>
                <a:spcPts val="0"/>
              </a:spcBef>
              <a:spcAft>
                <a:spcPts val="0"/>
              </a:spcAft>
              <a:buNone/>
            </a:pPr>
            <a:endParaRPr lang="en-GB" baseline="0" dirty="0" smtClean="0"/>
          </a:p>
          <a:p>
            <a:pPr marL="0" lvl="0" indent="0" algn="l" rtl="0">
              <a:spcBef>
                <a:spcPts val="0"/>
              </a:spcBef>
              <a:spcAft>
                <a:spcPts val="0"/>
              </a:spcAft>
              <a:buNone/>
            </a:pPr>
            <a:r>
              <a:rPr lang="en-GB" baseline="0" dirty="0" smtClean="0"/>
              <a:t>Cambridge Dictionary says an opinion is: an idea that someone believes based mainly on their feelings or beliefs</a:t>
            </a:r>
          </a:p>
          <a:p>
            <a:pPr marL="0" lvl="0" indent="0" algn="l" rtl="0">
              <a:spcBef>
                <a:spcPts val="0"/>
              </a:spcBef>
              <a:spcAft>
                <a:spcPts val="0"/>
              </a:spcAft>
              <a:buNone/>
            </a:pPr>
            <a:r>
              <a:rPr lang="en-GB" dirty="0" smtClean="0"/>
              <a:t>https://dictionary.cambridge.org/dictionary/english/opinion</a:t>
            </a:r>
          </a:p>
          <a:p>
            <a:pPr marL="0" lvl="0" indent="0" algn="l" rtl="0">
              <a:spcBef>
                <a:spcPts val="0"/>
              </a:spcBef>
              <a:spcAft>
                <a:spcPts val="0"/>
              </a:spcAft>
              <a:buNone/>
            </a:pPr>
            <a:endParaRPr lang="en-GB" dirty="0" smtClean="0"/>
          </a:p>
          <a:p>
            <a:pPr marL="0" lvl="0" indent="0" algn="l" rtl="0">
              <a:spcBef>
                <a:spcPts val="0"/>
              </a:spcBef>
              <a:spcAft>
                <a:spcPts val="0"/>
              </a:spcAft>
              <a:buNone/>
            </a:pPr>
            <a:r>
              <a:rPr lang="en-GB" dirty="0" smtClean="0"/>
              <a:t>Cambridge Dictionary</a:t>
            </a:r>
            <a:r>
              <a:rPr lang="en-GB" baseline="0" dirty="0" smtClean="0"/>
              <a:t> says a fact is: something that is known to have happened because there is proof or evidence</a:t>
            </a:r>
          </a:p>
          <a:p>
            <a:pPr marL="0" lvl="0" indent="0" algn="l" rtl="0">
              <a:spcBef>
                <a:spcPts val="0"/>
              </a:spcBef>
              <a:spcAft>
                <a:spcPts val="0"/>
              </a:spcAft>
              <a:buNone/>
            </a:pPr>
            <a:r>
              <a:rPr lang="en-GB" dirty="0" smtClean="0"/>
              <a:t>https://dictionary.cambridge.org/dictionary/english/fact </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b47f9453e4_1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b47f9453e4_1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smtClean="0"/>
              <a:t>1 min</a:t>
            </a:r>
          </a:p>
          <a:p>
            <a:pPr marL="0" lvl="0" indent="0" algn="l" rtl="0">
              <a:spcBef>
                <a:spcPts val="0"/>
              </a:spcBef>
              <a:spcAft>
                <a:spcPts val="0"/>
              </a:spcAft>
              <a:buNone/>
            </a:pPr>
            <a:r>
              <a:rPr lang="en-GB" b="1" dirty="0" smtClean="0"/>
              <a:t>Key messages: </a:t>
            </a:r>
            <a:r>
              <a:rPr lang="en-GB" dirty="0" smtClean="0"/>
              <a:t>How to</a:t>
            </a:r>
            <a:r>
              <a:rPr lang="en-GB" baseline="0" dirty="0" smtClean="0"/>
              <a:t> spot an opinion –v- how to spot a fact</a:t>
            </a:r>
          </a:p>
          <a:p>
            <a:pPr marL="0" lvl="0" indent="0" algn="l" rtl="0">
              <a:spcBef>
                <a:spcPts val="0"/>
              </a:spcBef>
              <a:spcAft>
                <a:spcPts val="0"/>
              </a:spcAft>
              <a:buNone/>
            </a:pPr>
            <a:endParaRPr lang="en-GB" baseline="0" dirty="0" smtClean="0"/>
          </a:p>
          <a:p>
            <a:pPr marL="0" lvl="0" indent="0" algn="l" rtl="0">
              <a:spcBef>
                <a:spcPts val="0"/>
              </a:spcBef>
              <a:spcAft>
                <a:spcPts val="0"/>
              </a:spcAft>
              <a:buNone/>
            </a:pPr>
            <a:r>
              <a:rPr lang="en-GB" baseline="0" dirty="0" smtClean="0"/>
              <a:t>Look out for the start of sentences. </a:t>
            </a:r>
          </a:p>
          <a:p>
            <a:pPr marL="0" lvl="0" indent="0" algn="l" rtl="0">
              <a:spcBef>
                <a:spcPts val="0"/>
              </a:spcBef>
              <a:spcAft>
                <a:spcPts val="0"/>
              </a:spcAft>
              <a:buNone/>
            </a:pPr>
            <a:r>
              <a:rPr lang="en-GB" baseline="0" dirty="0" smtClean="0"/>
              <a:t>How would we know that “I believe koalas are the best” is an opinion? What gives this away? (I believe)</a:t>
            </a:r>
          </a:p>
          <a:p>
            <a:pPr marL="0" lvl="0" indent="0" algn="l" rtl="0">
              <a:spcBef>
                <a:spcPts val="0"/>
              </a:spcBef>
              <a:spcAft>
                <a:spcPts val="0"/>
              </a:spcAft>
              <a:buNone/>
            </a:pPr>
            <a:r>
              <a:rPr lang="en-GB" baseline="0" dirty="0" smtClean="0"/>
              <a:t>How would we know that ‘according to survey of 100 people, 88% said koalas were their favourite animals”? Why is this a fact and not an opinion?  (it is because you have proof from the survey, you can check with the 100 people who responded and check their answers)</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b47f9453e4_1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b47f9453e4_1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smtClean="0"/>
              <a:t>1 min</a:t>
            </a:r>
          </a:p>
          <a:p>
            <a:pPr marL="0" lvl="0" indent="0" algn="l" rtl="0">
              <a:spcBef>
                <a:spcPts val="0"/>
              </a:spcBef>
              <a:spcAft>
                <a:spcPts val="0"/>
              </a:spcAft>
              <a:buNone/>
            </a:pPr>
            <a:r>
              <a:rPr lang="en-GB" b="1" dirty="0" smtClean="0"/>
              <a:t>Key messages: </a:t>
            </a:r>
            <a:r>
              <a:rPr lang="en-GB" dirty="0" smtClean="0"/>
              <a:t>How to spot a</a:t>
            </a:r>
            <a:r>
              <a:rPr lang="en-GB" baseline="0" dirty="0" smtClean="0"/>
              <a:t> fact –v- an opinion</a:t>
            </a:r>
          </a:p>
          <a:p>
            <a:pPr marL="0" lvl="0" indent="0" algn="l" rtl="0">
              <a:spcBef>
                <a:spcPts val="0"/>
              </a:spcBef>
              <a:spcAft>
                <a:spcPts val="0"/>
              </a:spcAft>
              <a:buNone/>
            </a:pPr>
            <a:endParaRPr lang="en-GB" baseline="0" dirty="0" smtClean="0"/>
          </a:p>
          <a:p>
            <a:pPr marL="0" lvl="0" indent="0" algn="l" rtl="0">
              <a:spcBef>
                <a:spcPts val="0"/>
              </a:spcBef>
              <a:spcAft>
                <a:spcPts val="0"/>
              </a:spcAft>
              <a:buNone/>
            </a:pPr>
            <a:r>
              <a:rPr lang="en-GB" baseline="0" dirty="0" smtClean="0"/>
              <a:t>Opinions aren’t fake news or ‘wrong’ in any way. They are very true for the people who say them. When reading, watching and listening to information on the internet, it is important to remember that opinions are true for that particular person, but may not be true for everyone. This is why it is easier to believe and accept that facts are true. They are not based on anyone’s feelings or belief and you can check the proof/evidence.</a:t>
            </a:r>
          </a:p>
          <a:p>
            <a:pPr marL="0" lvl="0" indent="0" algn="l" rtl="0">
              <a:spcBef>
                <a:spcPts val="0"/>
              </a:spcBef>
              <a:spcAft>
                <a:spcPts val="0"/>
              </a:spcAft>
              <a:buNone/>
            </a:pPr>
            <a:endParaRPr lang="en-GB" baseline="0" dirty="0" smtClean="0"/>
          </a:p>
          <a:p>
            <a:pPr marL="0" lvl="0" indent="0" algn="l" rtl="0">
              <a:spcBef>
                <a:spcPts val="0"/>
              </a:spcBef>
              <a:spcAft>
                <a:spcPts val="0"/>
              </a:spcAft>
              <a:buNone/>
            </a:pPr>
            <a:r>
              <a:rPr lang="en-GB" baseline="0" dirty="0" smtClean="0"/>
              <a:t>What gives the first sentence away (in my opinion). It is clear that Spanish may be easy for that person to learn, but it might not be true for everyone</a:t>
            </a:r>
          </a:p>
          <a:p>
            <a:pPr marL="0" lvl="0" indent="0" algn="l" rtl="0">
              <a:spcBef>
                <a:spcPts val="0"/>
              </a:spcBef>
              <a:spcAft>
                <a:spcPts val="0"/>
              </a:spcAft>
              <a:buNone/>
            </a:pPr>
            <a:r>
              <a:rPr lang="en-GB" baseline="0" dirty="0" smtClean="0"/>
              <a:t>How do you know the next is a fact? (It uses factual language). You can check in a book or an </a:t>
            </a:r>
            <a:r>
              <a:rPr lang="en-GB" baseline="0" dirty="0" err="1" smtClean="0"/>
              <a:t>encylopedia</a:t>
            </a:r>
            <a:r>
              <a:rPr lang="en-GB" baseline="0" dirty="0" smtClean="0"/>
              <a:t> if this is true or not</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a008c52e2b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a008c52e2b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smtClean="0"/>
              <a:t>1</a:t>
            </a:r>
            <a:r>
              <a:rPr lang="en-GB" baseline="0" dirty="0" smtClean="0"/>
              <a:t> min</a:t>
            </a:r>
          </a:p>
          <a:p>
            <a:pPr marL="0" lvl="0" indent="0" algn="l" rtl="0">
              <a:spcBef>
                <a:spcPts val="0"/>
              </a:spcBef>
              <a:spcAft>
                <a:spcPts val="0"/>
              </a:spcAft>
              <a:buNone/>
            </a:pPr>
            <a:r>
              <a:rPr lang="en-GB" b="1" baseline="0" dirty="0" smtClean="0"/>
              <a:t>Key message: </a:t>
            </a:r>
            <a:r>
              <a:rPr lang="en-GB" baseline="0" dirty="0" smtClean="0"/>
              <a:t>This video is about Thinking Smart about the information and people you meet on the internet </a:t>
            </a:r>
          </a:p>
          <a:p>
            <a:pPr marL="158750" indent="0">
              <a:buNone/>
            </a:pPr>
            <a:endParaRPr lang="en-GB" sz="1100" b="0" i="0" u="none" strike="noStrike" cap="none" baseline="0" dirty="0" smtClean="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smtClean="0"/>
              <a:t>So we know the internet can be so helpful</a:t>
            </a:r>
            <a:r>
              <a:rPr lang="en-GB" baseline="0" dirty="0" smtClean="0"/>
              <a:t> when we are researching things for school, or if a friend moves away, we can still stay in contact with him/her. But, we also know that there are times when we need to be careful online. </a:t>
            </a:r>
            <a:endParaRPr lang="en-GB" sz="1100" b="0" i="0" u="none" strike="noStrike" cap="none" dirty="0" smtClean="0">
              <a:solidFill>
                <a:srgbClr val="000000"/>
              </a:solidFill>
              <a:effectLst/>
              <a:latin typeface="Arial"/>
              <a:ea typeface="Arial"/>
              <a:cs typeface="Arial"/>
              <a:sym typeface="Arial"/>
            </a:endParaRPr>
          </a:p>
          <a:p>
            <a:pPr marL="158750" indent="0">
              <a:buNone/>
            </a:pPr>
            <a:endParaRPr lang="en-GB" sz="1100" b="0" i="0" u="none" strike="noStrike" cap="none" dirty="0" smtClean="0">
              <a:solidFill>
                <a:srgbClr val="000000"/>
              </a:solidFill>
              <a:effectLst/>
              <a:latin typeface="Arial"/>
              <a:ea typeface="Arial"/>
              <a:cs typeface="Arial"/>
              <a:sym typeface="Arial"/>
            </a:endParaRPr>
          </a:p>
          <a:p>
            <a:pPr marL="158750" indent="0">
              <a:buNone/>
            </a:pPr>
            <a:r>
              <a:rPr lang="en-GB" sz="1100" b="0" i="0" u="none" strike="noStrike" cap="none" dirty="0" smtClean="0">
                <a:solidFill>
                  <a:srgbClr val="000000"/>
                </a:solidFill>
                <a:effectLst/>
                <a:latin typeface="Arial"/>
                <a:ea typeface="Arial"/>
                <a:cs typeface="Arial"/>
                <a:sym typeface="Arial"/>
              </a:rPr>
              <a:t>This</a:t>
            </a:r>
            <a:r>
              <a:rPr lang="en-GB" sz="1100" b="0" i="0" u="none" strike="noStrike" cap="none" baseline="0" dirty="0" smtClean="0">
                <a:solidFill>
                  <a:srgbClr val="000000"/>
                </a:solidFill>
                <a:effectLst/>
                <a:latin typeface="Arial"/>
                <a:ea typeface="Arial"/>
                <a:cs typeface="Arial"/>
                <a:sym typeface="Arial"/>
              </a:rPr>
              <a:t> lessons looks </a:t>
            </a:r>
            <a:r>
              <a:rPr lang="en-GB" sz="1100" b="0" i="0" u="none" strike="noStrike" cap="none" dirty="0" smtClean="0">
                <a:solidFill>
                  <a:srgbClr val="000000"/>
                </a:solidFill>
                <a:effectLst/>
                <a:latin typeface="Arial"/>
                <a:ea typeface="Arial"/>
                <a:cs typeface="Arial"/>
                <a:sym typeface="Arial"/>
              </a:rPr>
              <a:t>at fake news and how to help Tadhg figure out what to trust and what not to trust when  it comes to information online. We will also be looking at people online – just like in the real world there are lovely people, but unfortunately there are some people online who may not be who they say they are. They may have bad intentions like trying to scam you out of your money, or they might be an adult pretending to be a child trying to speak to you and maybe even meet up with you. This video will give you top tips on how to recognise this and to know what to do if this happens to you . </a:t>
            </a:r>
          </a:p>
          <a:p>
            <a:pPr marL="0" lvl="0" indent="0" algn="l" rtl="0">
              <a:spcBef>
                <a:spcPts val="0"/>
              </a:spcBef>
              <a:spcAft>
                <a:spcPts val="0"/>
              </a:spcAft>
              <a:buNone/>
            </a:pPr>
            <a:endParaRPr lang="en-GB" baseline="0" dirty="0" smtClean="0"/>
          </a:p>
          <a:p>
            <a:pPr marL="0" lvl="0" indent="0" algn="l" rtl="0">
              <a:spcBef>
                <a:spcPts val="0"/>
              </a:spcBef>
              <a:spcAft>
                <a:spcPts val="0"/>
              </a:spcAft>
              <a:buNone/>
            </a:pPr>
            <a:endParaRPr lang="en-GB" baseline="0" dirty="0" smtClean="0"/>
          </a:p>
          <a:p>
            <a:pPr marL="0" lvl="0" indent="0" algn="l" rtl="0">
              <a:spcBef>
                <a:spcPts val="0"/>
              </a:spcBef>
              <a:spcAft>
                <a:spcPts val="0"/>
              </a:spcAft>
              <a:buNone/>
            </a:pPr>
            <a:endParaRPr lang="en-GB"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b47f9453e4_1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b47f9453e4_1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smtClean="0"/>
              <a:t>3 </a:t>
            </a:r>
            <a:r>
              <a:rPr lang="en-GB" dirty="0" err="1" smtClean="0"/>
              <a:t>mins</a:t>
            </a:r>
            <a:endParaRPr lang="en-GB" dirty="0" smtClean="0"/>
          </a:p>
          <a:p>
            <a:pPr marL="0" lvl="0" indent="0" algn="l" rtl="0">
              <a:spcBef>
                <a:spcPts val="0"/>
              </a:spcBef>
              <a:spcAft>
                <a:spcPts val="0"/>
              </a:spcAft>
              <a:buNone/>
            </a:pPr>
            <a:r>
              <a:rPr lang="en-GB" b="1" dirty="0" smtClean="0"/>
              <a:t>Key messages: </a:t>
            </a:r>
            <a:r>
              <a:rPr lang="en-GB" dirty="0" smtClean="0"/>
              <a:t>Fill out activity 3 on your worksheet</a:t>
            </a:r>
            <a:r>
              <a:rPr lang="en-GB" baseline="0" dirty="0" smtClean="0"/>
              <a:t> – is it fact or opinion?? How do you know?</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b47f9453e4_1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b47f9453e4_1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smtClean="0"/>
              <a:t>7 </a:t>
            </a:r>
            <a:r>
              <a:rPr lang="en-GB" dirty="0" err="1" smtClean="0"/>
              <a:t>mins</a:t>
            </a:r>
            <a:endParaRPr lang="en-GB" dirty="0" smtClean="0"/>
          </a:p>
          <a:p>
            <a:pPr marL="0" lvl="0" indent="0" algn="l" rtl="0">
              <a:spcBef>
                <a:spcPts val="0"/>
              </a:spcBef>
              <a:spcAft>
                <a:spcPts val="0"/>
              </a:spcAft>
              <a:buNone/>
            </a:pPr>
            <a:r>
              <a:rPr lang="en-GB" b="1" dirty="0" smtClean="0"/>
              <a:t>Key messages: </a:t>
            </a:r>
            <a:r>
              <a:rPr lang="en-GB" dirty="0" smtClean="0"/>
              <a:t>Let’s check your answers to activity 3 by playing a game</a:t>
            </a:r>
          </a:p>
          <a:p>
            <a:pPr marL="0" lvl="0" indent="0" algn="l" rtl="0">
              <a:spcBef>
                <a:spcPts val="0"/>
              </a:spcBef>
              <a:spcAft>
                <a:spcPts val="0"/>
              </a:spcAft>
              <a:buNone/>
            </a:pPr>
            <a:endParaRPr lang="en-GB" dirty="0" smtClean="0"/>
          </a:p>
          <a:p>
            <a:pPr marL="0" lvl="0" indent="0" algn="l" rtl="0">
              <a:spcBef>
                <a:spcPts val="0"/>
              </a:spcBef>
              <a:spcAft>
                <a:spcPts val="0"/>
              </a:spcAft>
              <a:buNone/>
            </a:pPr>
            <a:r>
              <a:rPr lang="en-GB" dirty="0" smtClean="0"/>
              <a:t>Everybody stand up. You’ll see different sentences come</a:t>
            </a:r>
            <a:r>
              <a:rPr lang="en-GB" baseline="0" dirty="0" smtClean="0"/>
              <a:t> up on the screen. If you think it is a fact, give me a thumbs up. If you think it is an opinion, scratch your head.</a:t>
            </a: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b47f9453e4_1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b47f9453e4_1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smtClean="0"/>
              <a:t>Question 1: </a:t>
            </a:r>
          </a:p>
          <a:p>
            <a:pPr marL="0" lvl="0" indent="0" algn="l" rtl="0">
              <a:spcBef>
                <a:spcPts val="0"/>
              </a:spcBef>
              <a:spcAft>
                <a:spcPts val="0"/>
              </a:spcAft>
              <a:buNone/>
            </a:pPr>
            <a:endParaRPr lang="en-GB" dirty="0" smtClean="0"/>
          </a:p>
          <a:p>
            <a:pPr marL="0" lvl="0" indent="0" algn="l" rtl="0">
              <a:spcBef>
                <a:spcPts val="0"/>
              </a:spcBef>
              <a:spcAft>
                <a:spcPts val="0"/>
              </a:spcAft>
              <a:buNone/>
            </a:pPr>
            <a:r>
              <a:rPr lang="en-GB" dirty="0" smtClean="0"/>
              <a:t>Is</a:t>
            </a:r>
            <a:r>
              <a:rPr lang="en-GB" baseline="0" dirty="0" smtClean="0"/>
              <a:t> this fact or opinion? Thumbs up for fact, scratch your head for opinion. Can you give a reason why? </a:t>
            </a:r>
          </a:p>
          <a:p>
            <a:pPr marL="0" lvl="0" indent="0" algn="l" rtl="0">
              <a:spcBef>
                <a:spcPts val="0"/>
              </a:spcBef>
              <a:spcAft>
                <a:spcPts val="0"/>
              </a:spcAft>
              <a:buNone/>
            </a:pPr>
            <a:endParaRPr lang="en-GB" baseline="0" dirty="0" smtClean="0"/>
          </a:p>
          <a:p>
            <a:pPr marL="0" lvl="0" indent="0" algn="l" rtl="0">
              <a:spcBef>
                <a:spcPts val="0"/>
              </a:spcBef>
              <a:spcAft>
                <a:spcPts val="0"/>
              </a:spcAft>
              <a:buNone/>
            </a:pPr>
            <a:r>
              <a:rPr lang="en-GB" baseline="0" dirty="0" smtClean="0"/>
              <a:t>Answer: opinion (reason: in my opinion)</a:t>
            </a: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b47f9453e4_1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b47f9453e4_1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smtClean="0"/>
              <a:t>Question 2:</a:t>
            </a:r>
          </a:p>
          <a:p>
            <a:pPr marL="0" lvl="0" indent="0" algn="l" rtl="0">
              <a:spcBef>
                <a:spcPts val="0"/>
              </a:spcBef>
              <a:spcAft>
                <a:spcPts val="0"/>
              </a:spcAft>
              <a:buNone/>
            </a:pPr>
            <a:endParaRPr lang="en-GB" dirty="0" smtClean="0"/>
          </a:p>
          <a:p>
            <a:pPr marL="0" lvl="0" indent="0" algn="l" rtl="0">
              <a:spcBef>
                <a:spcPts val="0"/>
              </a:spcBef>
              <a:spcAft>
                <a:spcPts val="0"/>
              </a:spcAft>
              <a:buNone/>
            </a:pPr>
            <a:r>
              <a:rPr lang="en-GB" dirty="0" smtClean="0"/>
              <a:t>Is it fact or opinion?</a:t>
            </a:r>
            <a:r>
              <a:rPr lang="en-GB" baseline="0" dirty="0" smtClean="0"/>
              <a:t> </a:t>
            </a: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b47f9453e4_1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b47f9453e4_1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smtClean="0"/>
              <a:t>Question 3:</a:t>
            </a:r>
          </a:p>
          <a:p>
            <a:pPr marL="0" lvl="0" indent="0" algn="l" rtl="0">
              <a:spcBef>
                <a:spcPts val="0"/>
              </a:spcBef>
              <a:spcAft>
                <a:spcPts val="0"/>
              </a:spcAft>
              <a:buNone/>
            </a:pPr>
            <a:r>
              <a:rPr lang="en-GB" dirty="0" smtClean="0"/>
              <a:t>Is it fact or opinion?</a:t>
            </a:r>
          </a:p>
          <a:p>
            <a:pPr marL="0" lvl="0" indent="0" algn="l" rtl="0">
              <a:spcBef>
                <a:spcPts val="0"/>
              </a:spcBef>
              <a:spcAft>
                <a:spcPts val="0"/>
              </a:spcAft>
              <a:buNone/>
            </a:pPr>
            <a:endParaRPr lang="en-GB" dirty="0" smtClean="0"/>
          </a:p>
          <a:p>
            <a:pPr marL="0" lvl="0" indent="0" algn="l" rtl="0">
              <a:spcBef>
                <a:spcPts val="0"/>
              </a:spcBef>
              <a:spcAft>
                <a:spcPts val="0"/>
              </a:spcAft>
              <a:buNone/>
            </a:pPr>
            <a:r>
              <a:rPr lang="en-GB" dirty="0" smtClean="0"/>
              <a:t>Opinion,</a:t>
            </a:r>
            <a:r>
              <a:rPr lang="en-GB" baseline="0" dirty="0" smtClean="0"/>
              <a:t> there is nothing here that gives evidence or proves why peas are the worst, making it an opinion.</a:t>
            </a: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b47f9453e4_1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b47f9453e4_1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smtClean="0"/>
              <a:t>Question 4:</a:t>
            </a:r>
          </a:p>
          <a:p>
            <a:pPr marL="0" lvl="0" indent="0" algn="l" rtl="0">
              <a:spcBef>
                <a:spcPts val="0"/>
              </a:spcBef>
              <a:spcAft>
                <a:spcPts val="0"/>
              </a:spcAft>
              <a:buNone/>
            </a:pPr>
            <a:r>
              <a:rPr lang="en-GB" dirty="0" smtClean="0"/>
              <a:t>Is it fact or opinion?</a:t>
            </a:r>
          </a:p>
          <a:p>
            <a:pPr marL="0" lvl="0" indent="0" algn="l" rtl="0">
              <a:spcBef>
                <a:spcPts val="0"/>
              </a:spcBef>
              <a:spcAft>
                <a:spcPts val="0"/>
              </a:spcAft>
              <a:buNone/>
            </a:pPr>
            <a:endParaRPr lang="en-GB" dirty="0" smtClean="0"/>
          </a:p>
          <a:p>
            <a:pPr marL="0" lvl="0" indent="0" algn="l" rtl="0">
              <a:spcBef>
                <a:spcPts val="0"/>
              </a:spcBef>
              <a:spcAft>
                <a:spcPts val="0"/>
              </a:spcAft>
              <a:buNone/>
            </a:pPr>
            <a:r>
              <a:rPr lang="en-GB" dirty="0" smtClean="0"/>
              <a:t>Opinion,</a:t>
            </a:r>
            <a:r>
              <a:rPr lang="en-GB" baseline="0" dirty="0" smtClean="0"/>
              <a:t> reason: I don’t think. </a:t>
            </a: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b47f9453e4_1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b47f9453e4_1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smtClean="0"/>
              <a:t>Question 5:</a:t>
            </a:r>
          </a:p>
          <a:p>
            <a:pPr marL="0" lvl="0" indent="0" algn="l" rtl="0">
              <a:spcBef>
                <a:spcPts val="0"/>
              </a:spcBef>
              <a:spcAft>
                <a:spcPts val="0"/>
              </a:spcAft>
              <a:buNone/>
            </a:pPr>
            <a:r>
              <a:rPr lang="en-GB" dirty="0" smtClean="0"/>
              <a:t>Is this fact or opinion?</a:t>
            </a:r>
          </a:p>
          <a:p>
            <a:pPr marL="0" lvl="0" indent="0" algn="l" rtl="0">
              <a:spcBef>
                <a:spcPts val="0"/>
              </a:spcBef>
              <a:spcAft>
                <a:spcPts val="0"/>
              </a:spcAft>
              <a:buNone/>
            </a:pPr>
            <a:endParaRPr lang="en-GB" dirty="0" smtClean="0"/>
          </a:p>
          <a:p>
            <a:pPr marL="0" lvl="0" indent="0" algn="l" rtl="0">
              <a:spcBef>
                <a:spcPts val="0"/>
              </a:spcBef>
              <a:spcAft>
                <a:spcPts val="0"/>
              </a:spcAft>
              <a:buNone/>
            </a:pPr>
            <a:r>
              <a:rPr lang="en-GB" dirty="0" smtClean="0"/>
              <a:t>Fact (according to research)</a:t>
            </a:r>
          </a:p>
          <a:p>
            <a:pPr marL="0" lvl="0" indent="0" algn="l" rtl="0">
              <a:spcBef>
                <a:spcPts val="0"/>
              </a:spcBef>
              <a:spcAft>
                <a:spcPts val="0"/>
              </a:spcAft>
              <a:buNone/>
            </a:pPr>
            <a:endParaRPr lang="en-GB" dirty="0" smtClean="0"/>
          </a:p>
          <a:p>
            <a:pPr marL="0" lvl="0" indent="0" algn="l" rtl="0">
              <a:spcBef>
                <a:spcPts val="0"/>
              </a:spcBef>
              <a:spcAft>
                <a:spcPts val="0"/>
              </a:spcAft>
              <a:buNone/>
            </a:pPr>
            <a:r>
              <a:rPr lang="en-GB" dirty="0" smtClean="0"/>
              <a:t>Great game! </a:t>
            </a: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a008c52e2b_1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a008c52e2b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smtClean="0"/>
              <a:t>30 seconds</a:t>
            </a:r>
          </a:p>
          <a:p>
            <a:pPr marL="0" lvl="0" indent="0" algn="l" rtl="0">
              <a:spcBef>
                <a:spcPts val="0"/>
              </a:spcBef>
              <a:spcAft>
                <a:spcPts val="0"/>
              </a:spcAft>
              <a:buNone/>
            </a:pPr>
            <a:r>
              <a:rPr lang="en-GB" b="1" dirty="0" smtClean="0"/>
              <a:t>Key</a:t>
            </a:r>
            <a:r>
              <a:rPr lang="en-GB" b="1" baseline="0" dirty="0" smtClean="0"/>
              <a:t> messages: </a:t>
            </a:r>
            <a:r>
              <a:rPr lang="en-GB" baseline="0" dirty="0" smtClean="0"/>
              <a:t>The next activity checks if you can put all your learning together</a:t>
            </a:r>
          </a:p>
          <a:p>
            <a:pPr marL="0" lvl="0" indent="0" algn="l" rtl="0">
              <a:spcBef>
                <a:spcPts val="0"/>
              </a:spcBef>
              <a:spcAft>
                <a:spcPts val="0"/>
              </a:spcAft>
              <a:buNone/>
            </a:pPr>
            <a:endParaRPr lang="en-GB" baseline="0" dirty="0" smtClean="0"/>
          </a:p>
          <a:p>
            <a:pPr marL="0" lvl="0" indent="0" algn="l" rtl="0">
              <a:spcBef>
                <a:spcPts val="0"/>
              </a:spcBef>
              <a:spcAft>
                <a:spcPts val="0"/>
              </a:spcAft>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smtClean="0"/>
              <a:t>30</a:t>
            </a:r>
            <a:r>
              <a:rPr lang="en-GB" baseline="0" dirty="0" smtClean="0"/>
              <a:t> seconds</a:t>
            </a:r>
          </a:p>
          <a:p>
            <a:pPr marL="0" lvl="0" indent="0" algn="l" rtl="0">
              <a:spcBef>
                <a:spcPts val="0"/>
              </a:spcBef>
              <a:spcAft>
                <a:spcPts val="0"/>
              </a:spcAft>
              <a:buNone/>
            </a:pPr>
            <a:r>
              <a:rPr lang="en-GB" b="1" baseline="0" dirty="0" smtClean="0"/>
              <a:t>Key messages: </a:t>
            </a:r>
            <a:r>
              <a:rPr lang="en-GB" b="0" baseline="0" dirty="0" smtClean="0"/>
              <a:t>Look at these websites/posts and see which one is the most reliable</a:t>
            </a:r>
          </a:p>
          <a:p>
            <a:pPr marL="0" lvl="0" indent="0" algn="l" rtl="0">
              <a:spcBef>
                <a:spcPts val="0"/>
              </a:spcBef>
              <a:spcAft>
                <a:spcPts val="0"/>
              </a:spcAft>
              <a:buNone/>
            </a:pPr>
            <a:endParaRPr lang="en-GB" baseline="0" dirty="0" smtClean="0"/>
          </a:p>
          <a:p>
            <a:pPr marL="0" lvl="0" indent="0" algn="l" rtl="0">
              <a:spcBef>
                <a:spcPts val="0"/>
              </a:spcBef>
              <a:spcAft>
                <a:spcPts val="0"/>
              </a:spcAft>
              <a:buNone/>
            </a:pPr>
            <a:r>
              <a:rPr lang="en-GB" baseline="0" dirty="0" smtClean="0"/>
              <a:t>Activity: You are looking up holiday destinations on the internet. You’ve heard Porta del Sol is really nice. You google the word ‘Porta del sol’ and the results, among others, are these 4 websites. By reading the website, by checking for facts/opinions, which website do you think is reliable? You need to ‘think smart’. What website or post would you choose or trust the most?</a:t>
            </a:r>
          </a:p>
          <a:p>
            <a:pPr marL="0" lvl="0" indent="0" algn="l" rtl="0">
              <a:spcBef>
                <a:spcPts val="0"/>
              </a:spcBef>
              <a:spcAft>
                <a:spcPts val="0"/>
              </a:spcAft>
              <a:buNone/>
            </a:pPr>
            <a:endParaRPr lang="en-GB" baseline="0" dirty="0" smtClean="0"/>
          </a:p>
          <a:p>
            <a:pPr marL="0" lvl="0" indent="0" algn="l" rtl="0">
              <a:spcBef>
                <a:spcPts val="0"/>
              </a:spcBef>
              <a:spcAft>
                <a:spcPts val="0"/>
              </a:spcAft>
              <a:buNone/>
            </a:pPr>
            <a:r>
              <a:rPr lang="en-GB" b="1" baseline="0" dirty="0" smtClean="0"/>
              <a:t>Pair work</a:t>
            </a:r>
            <a:r>
              <a:rPr lang="en-GB" baseline="0" dirty="0" smtClean="0"/>
              <a:t>: You will see 4 examples come up, I’ll read through them and then with the person beside you, I want you to work together to fill in your worksheet and choose the most reliable website and to explain why it is, and why the others may not be. </a:t>
            </a:r>
            <a:endParaRPr lang="en-GB" dirty="0" smtClean="0"/>
          </a:p>
          <a:p>
            <a:endParaRPr lang="en-GB" dirty="0"/>
          </a:p>
        </p:txBody>
      </p:sp>
    </p:spTree>
    <p:extLst>
      <p:ext uri="{BB962C8B-B14F-4D97-AF65-F5344CB8AC3E}">
        <p14:creationId xmlns:p14="http://schemas.microsoft.com/office/powerpoint/2010/main" val="21236083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smtClean="0"/>
              <a:t>1</a:t>
            </a:r>
            <a:r>
              <a:rPr lang="en-GB" baseline="0" dirty="0" smtClean="0"/>
              <a:t> min</a:t>
            </a:r>
          </a:p>
          <a:p>
            <a:pPr marL="0" lvl="0" indent="0" algn="l" rtl="0">
              <a:spcBef>
                <a:spcPts val="0"/>
              </a:spcBef>
              <a:spcAft>
                <a:spcPts val="0"/>
              </a:spcAft>
              <a:buNone/>
            </a:pPr>
            <a:r>
              <a:rPr lang="en-GB" b="1" baseline="0" dirty="0" smtClean="0"/>
              <a:t>Key message: </a:t>
            </a:r>
            <a:r>
              <a:rPr lang="en-GB" baseline="0" dirty="0" smtClean="0"/>
              <a:t>What is the most reliable and trustworthy website or post? Which one would you trust is giving you accurate and true information? </a:t>
            </a:r>
          </a:p>
          <a:p>
            <a:pPr marL="0" lvl="0" indent="0" algn="l" rtl="0">
              <a:spcBef>
                <a:spcPts val="0"/>
              </a:spcBef>
              <a:spcAft>
                <a:spcPts val="0"/>
              </a:spcAft>
              <a:buNone/>
            </a:pPr>
            <a:endParaRPr lang="en-GB" baseline="0" dirty="0" smtClean="0"/>
          </a:p>
          <a:p>
            <a:pPr marL="0" lvl="0" indent="0" algn="l" rtl="0">
              <a:spcBef>
                <a:spcPts val="0"/>
              </a:spcBef>
              <a:spcAft>
                <a:spcPts val="0"/>
              </a:spcAft>
              <a:buNone/>
            </a:pPr>
            <a:r>
              <a:rPr lang="en-GB" baseline="0" dirty="0" smtClean="0"/>
              <a:t>This is the first option. Read out website URL, and main text of website. Say there is an ‘about us’ section and a ‘contact us’ section at the end</a:t>
            </a:r>
            <a:endParaRPr lang="en-GB" dirty="0" smtClean="0"/>
          </a:p>
          <a:p>
            <a:endParaRPr lang="en-GB" dirty="0"/>
          </a:p>
        </p:txBody>
      </p:sp>
    </p:spTree>
    <p:extLst>
      <p:ext uri="{BB962C8B-B14F-4D97-AF65-F5344CB8AC3E}">
        <p14:creationId xmlns:p14="http://schemas.microsoft.com/office/powerpoint/2010/main" val="521452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b47f9453e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b47f9453e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smtClean="0"/>
              <a:t>10 seconds</a:t>
            </a:r>
          </a:p>
          <a:p>
            <a:pPr marL="0" lvl="0" indent="0" algn="l" rtl="0">
              <a:spcBef>
                <a:spcPts val="0"/>
              </a:spcBef>
              <a:spcAft>
                <a:spcPts val="0"/>
              </a:spcAft>
              <a:buNone/>
            </a:pPr>
            <a:r>
              <a:rPr lang="en-GB" b="1" dirty="0" smtClean="0"/>
              <a:t>Key message</a:t>
            </a:r>
            <a:r>
              <a:rPr lang="en-GB" dirty="0" smtClean="0"/>
              <a:t>: When you see this symbol, it means you need to take out your worksheet</a:t>
            </a:r>
          </a:p>
          <a:p>
            <a:pPr marL="0" lvl="0" indent="0" algn="l" rtl="0">
              <a:spcBef>
                <a:spcPts val="0"/>
              </a:spcBef>
              <a:spcAft>
                <a:spcPts val="0"/>
              </a:spcAft>
              <a:buNone/>
            </a:pPr>
            <a:endParaRPr lang="en-GB" dirty="0" smtClean="0"/>
          </a:p>
          <a:p>
            <a:pPr marL="0" lvl="0" indent="0" algn="l" rtl="0">
              <a:spcBef>
                <a:spcPts val="0"/>
              </a:spcBef>
              <a:spcAft>
                <a:spcPts val="0"/>
              </a:spcAft>
              <a:buNone/>
            </a:pPr>
            <a:r>
              <a:rPr lang="en-GB" dirty="0" smtClean="0"/>
              <a:t>Depending on the time you have and the</a:t>
            </a:r>
            <a:r>
              <a:rPr lang="en-GB" baseline="0" dirty="0" smtClean="0"/>
              <a:t> discussion generated by your group, some of the activities on this worksheet are optional</a:t>
            </a: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smtClean="0"/>
              <a:t>1 min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1" dirty="0" smtClean="0"/>
              <a:t>Key message: </a:t>
            </a:r>
            <a:r>
              <a:rPr lang="en-GB" baseline="0" dirty="0" smtClean="0"/>
              <a:t>What is the most reliable and trustworthy website? Which one would you trust is giving you accurate and true information? </a:t>
            </a:r>
          </a:p>
          <a:p>
            <a:pPr marL="0" lvl="0" indent="0" algn="l" rtl="0">
              <a:spcBef>
                <a:spcPts val="0"/>
              </a:spcBef>
              <a:spcAft>
                <a:spcPts val="0"/>
              </a:spcAft>
              <a:buNone/>
            </a:pPr>
            <a:endParaRPr lang="en-GB" dirty="0" smtClean="0"/>
          </a:p>
          <a:p>
            <a:pPr marL="0" lvl="0" indent="0" algn="l" rtl="0">
              <a:spcBef>
                <a:spcPts val="0"/>
              </a:spcBef>
              <a:spcAft>
                <a:spcPts val="0"/>
              </a:spcAft>
              <a:buNone/>
            </a:pPr>
            <a:r>
              <a:rPr lang="en-GB" dirty="0" smtClean="0"/>
              <a:t>The</a:t>
            </a:r>
            <a:r>
              <a:rPr lang="en-GB" baseline="0" dirty="0" smtClean="0"/>
              <a:t> second option is WWW.WHATSUPPORTA.COM. Read out what it says</a:t>
            </a:r>
          </a:p>
          <a:p>
            <a:pPr marL="0" lvl="0" indent="0" algn="l" rtl="0">
              <a:spcBef>
                <a:spcPts val="0"/>
              </a:spcBef>
              <a:spcAft>
                <a:spcPts val="0"/>
              </a:spcAft>
              <a:buNone/>
            </a:pPr>
            <a:endParaRPr lang="en-GB" baseline="0" dirty="0" smtClean="0"/>
          </a:p>
          <a:p>
            <a:pPr marL="0" lvl="0" indent="0" algn="l" rtl="0">
              <a:spcBef>
                <a:spcPts val="0"/>
              </a:spcBef>
              <a:spcAft>
                <a:spcPts val="0"/>
              </a:spcAft>
              <a:buNone/>
            </a:pPr>
            <a:r>
              <a:rPr lang="en-GB" baseline="0" dirty="0" smtClean="0"/>
              <a:t>It looks to be a blog written by a local. There is no ‘contact us’ section. </a:t>
            </a:r>
            <a:endParaRPr lang="en-GB" dirty="0" smtClean="0"/>
          </a:p>
          <a:p>
            <a:endParaRPr lang="en-GB" dirty="0"/>
          </a:p>
        </p:txBody>
      </p:sp>
    </p:spTree>
    <p:extLst>
      <p:ext uri="{BB962C8B-B14F-4D97-AF65-F5344CB8AC3E}">
        <p14:creationId xmlns:p14="http://schemas.microsoft.com/office/powerpoint/2010/main" val="17355032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smtClean="0"/>
              <a:t>1 min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1" dirty="0" smtClean="0"/>
              <a:t>Key</a:t>
            </a:r>
            <a:r>
              <a:rPr lang="en-GB" b="1" baseline="0" dirty="0" smtClean="0"/>
              <a:t> message: </a:t>
            </a:r>
            <a:r>
              <a:rPr lang="en-GB" baseline="0" dirty="0" smtClean="0"/>
              <a:t>What is the most reliable and trustworthy website or post? Which one would you trust is giving you accurate and true information? </a:t>
            </a:r>
          </a:p>
          <a:p>
            <a:pPr marL="0" lvl="0" indent="0" algn="l" rtl="0">
              <a:spcBef>
                <a:spcPts val="0"/>
              </a:spcBef>
              <a:spcAft>
                <a:spcPts val="0"/>
              </a:spcAft>
              <a:buNone/>
            </a:pPr>
            <a:endParaRPr lang="en-GB" dirty="0" smtClean="0"/>
          </a:p>
          <a:p>
            <a:pPr marL="0" lvl="0" indent="0" algn="l" rtl="0">
              <a:spcBef>
                <a:spcPts val="0"/>
              </a:spcBef>
              <a:spcAft>
                <a:spcPts val="0"/>
              </a:spcAft>
              <a:buNone/>
            </a:pPr>
            <a:r>
              <a:rPr lang="en-GB" dirty="0" smtClean="0"/>
              <a:t>Third option</a:t>
            </a:r>
            <a:r>
              <a:rPr lang="en-GB" baseline="0" dirty="0" smtClean="0"/>
              <a:t> (C) is an Instagram post by Mrs Passenger who says “visit porta del sol, it is so beautiful. I went there with @</a:t>
            </a:r>
            <a:r>
              <a:rPr lang="en-GB" baseline="0" dirty="0" err="1" smtClean="0"/>
              <a:t>twinairlines</a:t>
            </a:r>
            <a:r>
              <a:rPr lang="en-GB" baseline="0" dirty="0" smtClean="0"/>
              <a:t> and I had the BEST time ever. Take me back #ad #</a:t>
            </a:r>
            <a:r>
              <a:rPr lang="en-GB" baseline="0" dirty="0" err="1" smtClean="0"/>
              <a:t>sponsoredpost</a:t>
            </a:r>
            <a:endParaRPr lang="en-GB" dirty="0" smtClean="0"/>
          </a:p>
          <a:p>
            <a:endParaRPr lang="en-GB" dirty="0"/>
          </a:p>
        </p:txBody>
      </p:sp>
    </p:spTree>
    <p:extLst>
      <p:ext uri="{BB962C8B-B14F-4D97-AF65-F5344CB8AC3E}">
        <p14:creationId xmlns:p14="http://schemas.microsoft.com/office/powerpoint/2010/main" val="32775457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smtClean="0"/>
              <a:t>1 min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1" dirty="0" smtClean="0"/>
              <a:t>Key messages: </a:t>
            </a:r>
            <a:r>
              <a:rPr lang="en-GB" baseline="0" dirty="0" smtClean="0"/>
              <a:t>What is the most reliable and trustworthy website or post? Which one would you trust is giving you accurate and true information? </a:t>
            </a:r>
          </a:p>
          <a:p>
            <a:pPr marL="0" lvl="0" indent="0" algn="l" rtl="0">
              <a:spcBef>
                <a:spcPts val="0"/>
              </a:spcBef>
              <a:spcAft>
                <a:spcPts val="0"/>
              </a:spcAft>
              <a:buNone/>
            </a:pPr>
            <a:endParaRPr lang="en-GB" dirty="0" smtClean="0"/>
          </a:p>
          <a:p>
            <a:pPr marL="0" lvl="0" indent="0" algn="l" rtl="0">
              <a:spcBef>
                <a:spcPts val="0"/>
              </a:spcBef>
              <a:spcAft>
                <a:spcPts val="0"/>
              </a:spcAft>
              <a:buNone/>
            </a:pPr>
            <a:r>
              <a:rPr lang="en-GB" dirty="0" smtClean="0"/>
              <a:t>The 4</a:t>
            </a:r>
            <a:r>
              <a:rPr lang="en-GB" baseline="30000" dirty="0" smtClean="0"/>
              <a:t>th</a:t>
            </a:r>
            <a:r>
              <a:rPr lang="en-GB" baseline="0" dirty="0" smtClean="0"/>
              <a:t> option or D is WWW.PORTAWINHOLIDAY.COM and says to win a free holiday to porta del sol, click here</a:t>
            </a:r>
            <a:endParaRPr lang="en-GB" dirty="0" smtClean="0"/>
          </a:p>
          <a:p>
            <a:endParaRPr lang="en-GB" dirty="0"/>
          </a:p>
        </p:txBody>
      </p:sp>
    </p:spTree>
    <p:extLst>
      <p:ext uri="{BB962C8B-B14F-4D97-AF65-F5344CB8AC3E}">
        <p14:creationId xmlns:p14="http://schemas.microsoft.com/office/powerpoint/2010/main" val="24324795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b47f9453e4_1_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b47f9453e4_1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smtClean="0"/>
              <a:t>3 </a:t>
            </a:r>
            <a:r>
              <a:rPr lang="en-GB" dirty="0" err="1" smtClean="0"/>
              <a:t>mins</a:t>
            </a:r>
            <a:endParaRPr lang="en-GB" dirty="0" smtClean="0"/>
          </a:p>
          <a:p>
            <a:pPr marL="0" lvl="0" indent="0" algn="l" rtl="0">
              <a:spcBef>
                <a:spcPts val="0"/>
              </a:spcBef>
              <a:spcAft>
                <a:spcPts val="0"/>
              </a:spcAft>
              <a:buNone/>
            </a:pPr>
            <a:r>
              <a:rPr lang="en-GB" b="1" dirty="0" smtClean="0"/>
              <a:t>Key messages: </a:t>
            </a:r>
            <a:r>
              <a:rPr lang="en-GB" dirty="0" smtClean="0"/>
              <a:t>Pair work to complete activity 4</a:t>
            </a:r>
          </a:p>
          <a:p>
            <a:pPr marL="0" lvl="0" indent="0" algn="l" rtl="0">
              <a:spcBef>
                <a:spcPts val="0"/>
              </a:spcBef>
              <a:spcAft>
                <a:spcPts val="0"/>
              </a:spcAft>
              <a:buNone/>
            </a:pPr>
            <a:endParaRPr lang="en-GB" dirty="0" smtClean="0"/>
          </a:p>
          <a:p>
            <a:pPr marL="0" lvl="0" indent="0" algn="l" rtl="0">
              <a:spcBef>
                <a:spcPts val="0"/>
              </a:spcBef>
              <a:spcAft>
                <a:spcPts val="0"/>
              </a:spcAft>
              <a:buNone/>
            </a:pPr>
            <a:r>
              <a:rPr lang="en-GB" dirty="0" smtClean="0"/>
              <a:t>Work together with the person beside you to complete activity 4. </a:t>
            </a:r>
          </a:p>
          <a:p>
            <a:pPr marL="0" lvl="0" indent="0" algn="l" rtl="0">
              <a:spcBef>
                <a:spcPts val="0"/>
              </a:spcBef>
              <a:spcAft>
                <a:spcPts val="0"/>
              </a:spcAft>
              <a:buNone/>
            </a:pPr>
            <a:endParaRPr lang="en-GB" dirty="0" smtClean="0"/>
          </a:p>
          <a:p>
            <a:pPr marL="0" lvl="0" indent="0" algn="l" rtl="0">
              <a:spcBef>
                <a:spcPts val="0"/>
              </a:spcBef>
              <a:spcAft>
                <a:spcPts val="0"/>
              </a:spcAft>
              <a:buNone/>
            </a:pPr>
            <a:r>
              <a:rPr lang="en-GB" dirty="0" smtClean="0"/>
              <a:t>Which website/post do you think is the most reliable or gives the most trustworthy</a:t>
            </a:r>
            <a:r>
              <a:rPr lang="en-GB" baseline="0" dirty="0" smtClean="0"/>
              <a:t> information? Give reasons why. Look out for facts and opinions and other ways of checking if websites are reliable…</a:t>
            </a: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smtClean="0"/>
              <a:t>30</a:t>
            </a:r>
            <a:r>
              <a:rPr lang="en-GB" baseline="0" dirty="0" smtClean="0"/>
              <a:t> seconds</a:t>
            </a:r>
          </a:p>
          <a:p>
            <a:pPr marL="0" lvl="0" indent="0" algn="l" rtl="0">
              <a:spcBef>
                <a:spcPts val="0"/>
              </a:spcBef>
              <a:spcAft>
                <a:spcPts val="0"/>
              </a:spcAft>
              <a:buNone/>
            </a:pPr>
            <a:r>
              <a:rPr lang="en-GB" b="1" baseline="0" dirty="0" smtClean="0"/>
              <a:t>Key message: </a:t>
            </a:r>
            <a:r>
              <a:rPr lang="en-GB" baseline="0" dirty="0" smtClean="0"/>
              <a:t>Correcting worksheet</a:t>
            </a:r>
          </a:p>
          <a:p>
            <a:pPr marL="0" lvl="0" indent="0" algn="l" rtl="0">
              <a:spcBef>
                <a:spcPts val="0"/>
              </a:spcBef>
              <a:spcAft>
                <a:spcPts val="0"/>
              </a:spcAft>
              <a:buNone/>
            </a:pPr>
            <a:endParaRPr lang="en-GB" baseline="0" dirty="0" smtClean="0"/>
          </a:p>
          <a:p>
            <a:pPr marL="0" lvl="0" indent="0" algn="l" rtl="0">
              <a:spcBef>
                <a:spcPts val="0"/>
              </a:spcBef>
              <a:spcAft>
                <a:spcPts val="0"/>
              </a:spcAft>
              <a:buNone/>
            </a:pPr>
            <a:r>
              <a:rPr lang="en-GB" baseline="0" dirty="0" smtClean="0"/>
              <a:t>Yes, well done. A) www.portadelsol.com looks to be the most reliable website. Why is this?</a:t>
            </a:r>
          </a:p>
          <a:p>
            <a:pPr marL="228600" lvl="0" indent="-228600" algn="l" rtl="0">
              <a:spcBef>
                <a:spcPts val="0"/>
              </a:spcBef>
              <a:spcAft>
                <a:spcPts val="0"/>
              </a:spcAft>
              <a:buAutoNum type="arabicParenR"/>
            </a:pPr>
            <a:r>
              <a:rPr lang="en-GB" baseline="0" dirty="0" smtClean="0"/>
              <a:t>It uses facts, not opinions</a:t>
            </a:r>
          </a:p>
          <a:p>
            <a:pPr marL="228600" lvl="0" indent="-228600" algn="l" rtl="0">
              <a:spcBef>
                <a:spcPts val="0"/>
              </a:spcBef>
              <a:spcAft>
                <a:spcPts val="0"/>
              </a:spcAft>
              <a:buAutoNum type="arabicParenR"/>
            </a:pPr>
            <a:r>
              <a:rPr lang="en-GB" baseline="0" dirty="0" smtClean="0"/>
              <a:t>It is the official tourist page</a:t>
            </a:r>
          </a:p>
          <a:p>
            <a:pPr marL="228600" lvl="0" indent="-228600" algn="l" rtl="0">
              <a:spcBef>
                <a:spcPts val="0"/>
              </a:spcBef>
              <a:spcAft>
                <a:spcPts val="0"/>
              </a:spcAft>
              <a:buAutoNum type="arabicParenR"/>
            </a:pPr>
            <a:r>
              <a:rPr lang="en-GB" baseline="0" dirty="0" smtClean="0"/>
              <a:t>There is an about us section</a:t>
            </a:r>
          </a:p>
          <a:p>
            <a:pPr marL="228600" lvl="0" indent="-228600" algn="l" rtl="0">
              <a:spcBef>
                <a:spcPts val="0"/>
              </a:spcBef>
              <a:spcAft>
                <a:spcPts val="0"/>
              </a:spcAft>
              <a:buAutoNum type="arabicParenR"/>
            </a:pPr>
            <a:r>
              <a:rPr lang="en-GB" baseline="0" dirty="0" smtClean="0"/>
              <a:t>There is a contact us section (so you can check it is run by a real person)</a:t>
            </a:r>
            <a:endParaRPr lang="en-GB" dirty="0" smtClean="0"/>
          </a:p>
          <a:p>
            <a:endParaRPr lang="en-GB" dirty="0"/>
          </a:p>
        </p:txBody>
      </p:sp>
    </p:spTree>
    <p:extLst>
      <p:ext uri="{BB962C8B-B14F-4D97-AF65-F5344CB8AC3E}">
        <p14:creationId xmlns:p14="http://schemas.microsoft.com/office/powerpoint/2010/main" val="202120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b47f9453e4_1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b47f9453e4_1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smtClean="0"/>
              <a:t>30 seconds</a:t>
            </a:r>
          </a:p>
          <a:p>
            <a:pPr marL="0" lvl="0" indent="0" algn="l" rtl="0">
              <a:spcBef>
                <a:spcPts val="0"/>
              </a:spcBef>
              <a:spcAft>
                <a:spcPts val="0"/>
              </a:spcAft>
              <a:buNone/>
            </a:pPr>
            <a:r>
              <a:rPr lang="en-GB" b="1" dirty="0" smtClean="0"/>
              <a:t>Key</a:t>
            </a:r>
            <a:r>
              <a:rPr lang="en-GB" b="1" baseline="0" dirty="0" smtClean="0"/>
              <a:t> messages: </a:t>
            </a:r>
            <a:r>
              <a:rPr lang="en-GB" baseline="0" dirty="0" smtClean="0"/>
              <a:t>Correcting worksheet</a:t>
            </a:r>
          </a:p>
          <a:p>
            <a:pPr marL="0" lvl="0" indent="0" algn="l" rtl="0">
              <a:spcBef>
                <a:spcPts val="0"/>
              </a:spcBef>
              <a:spcAft>
                <a:spcPts val="0"/>
              </a:spcAft>
              <a:buNone/>
            </a:pPr>
            <a:endParaRPr lang="en-GB" baseline="0" dirty="0" smtClean="0"/>
          </a:p>
          <a:p>
            <a:pPr marL="0" lvl="0" indent="0" algn="l" rtl="0">
              <a:spcBef>
                <a:spcPts val="0"/>
              </a:spcBef>
              <a:spcAft>
                <a:spcPts val="0"/>
              </a:spcAft>
              <a:buNone/>
            </a:pPr>
            <a:r>
              <a:rPr lang="en-GB" baseline="0" dirty="0" smtClean="0"/>
              <a:t>Yes, well done, B doesn’t look to be the most reliable as it is mostly opinions and doesn’t back up points. Although it is good that it is written by a local, it has no ‘contact us’ section and doesn’t explain or give evidence how it has the best food and how everyone is always happy</a:t>
            </a: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smtClean="0"/>
              <a:t>30 seconds</a:t>
            </a:r>
          </a:p>
          <a:p>
            <a:pPr marL="0" lvl="0" indent="0" algn="l" rtl="0">
              <a:spcBef>
                <a:spcPts val="0"/>
              </a:spcBef>
              <a:spcAft>
                <a:spcPts val="0"/>
              </a:spcAft>
              <a:buNone/>
            </a:pPr>
            <a:r>
              <a:rPr lang="en-GB" b="1" dirty="0" smtClean="0"/>
              <a:t>Key messages: </a:t>
            </a:r>
            <a:r>
              <a:rPr lang="en-GB" dirty="0" smtClean="0"/>
              <a:t>correct worksheet</a:t>
            </a:r>
          </a:p>
          <a:p>
            <a:pPr marL="0" lvl="0" indent="0" algn="l" rtl="0">
              <a:spcBef>
                <a:spcPts val="0"/>
              </a:spcBef>
              <a:spcAft>
                <a:spcPts val="0"/>
              </a:spcAft>
              <a:buNone/>
            </a:pPr>
            <a:endParaRPr lang="en-GB" dirty="0" smtClean="0"/>
          </a:p>
          <a:p>
            <a:pPr marL="0" lvl="0" indent="0" algn="l" rtl="0">
              <a:spcBef>
                <a:spcPts val="0"/>
              </a:spcBef>
              <a:spcAft>
                <a:spcPts val="0"/>
              </a:spcAft>
              <a:buNone/>
            </a:pPr>
            <a:r>
              <a:rPr lang="en-GB" dirty="0" smtClean="0"/>
              <a:t>Well done</a:t>
            </a:r>
            <a:r>
              <a:rPr lang="en-GB" baseline="0" dirty="0" smtClean="0"/>
              <a:t>, it is important to think smart about this post. It is a #ad or #sponsored post meaning that the person writing it is getting money to write it. This might mean that they say very positive things, even though it might not be honest. </a:t>
            </a:r>
            <a:endParaRPr lang="en-GB" dirty="0" smtClean="0"/>
          </a:p>
          <a:p>
            <a:endParaRPr lang="en-GB" dirty="0"/>
          </a:p>
        </p:txBody>
      </p:sp>
    </p:spTree>
    <p:extLst>
      <p:ext uri="{BB962C8B-B14F-4D97-AF65-F5344CB8AC3E}">
        <p14:creationId xmlns:p14="http://schemas.microsoft.com/office/powerpoint/2010/main" val="25884724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smtClean="0"/>
              <a:t>30 seconds</a:t>
            </a:r>
          </a:p>
          <a:p>
            <a:pPr marL="0" lvl="0" indent="0" algn="l" rtl="0">
              <a:spcBef>
                <a:spcPts val="0"/>
              </a:spcBef>
              <a:spcAft>
                <a:spcPts val="0"/>
              </a:spcAft>
              <a:buNone/>
            </a:pPr>
            <a:r>
              <a:rPr lang="en-GB" b="1" dirty="0" smtClean="0"/>
              <a:t>Key messages: </a:t>
            </a:r>
            <a:r>
              <a:rPr lang="en-GB" dirty="0" smtClean="0"/>
              <a:t>correcting worksheets</a:t>
            </a:r>
          </a:p>
          <a:p>
            <a:pPr marL="0" lvl="0" indent="0" algn="l" rtl="0">
              <a:spcBef>
                <a:spcPts val="0"/>
              </a:spcBef>
              <a:spcAft>
                <a:spcPts val="0"/>
              </a:spcAft>
              <a:buNone/>
            </a:pPr>
            <a:endParaRPr lang="en-GB" dirty="0" smtClean="0"/>
          </a:p>
          <a:p>
            <a:pPr marL="0" lvl="0" indent="0" algn="l" rtl="0">
              <a:spcBef>
                <a:spcPts val="0"/>
              </a:spcBef>
              <a:spcAft>
                <a:spcPts val="0"/>
              </a:spcAft>
              <a:buNone/>
            </a:pPr>
            <a:r>
              <a:rPr lang="en-GB" dirty="0" smtClean="0"/>
              <a:t>Well done, this doesn’t look very reliable. It looks like a scam. It seems too good to be true. </a:t>
            </a:r>
          </a:p>
          <a:p>
            <a:endParaRPr lang="en-GB" dirty="0"/>
          </a:p>
        </p:txBody>
      </p:sp>
    </p:spTree>
    <p:extLst>
      <p:ext uri="{BB962C8B-B14F-4D97-AF65-F5344CB8AC3E}">
        <p14:creationId xmlns:p14="http://schemas.microsoft.com/office/powerpoint/2010/main" val="21538071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b47f9453e4_1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b47f9453e4_1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smtClean="0"/>
              <a:t>1 min</a:t>
            </a:r>
          </a:p>
          <a:p>
            <a:pPr marL="0" lvl="0" indent="0" algn="l" rtl="0">
              <a:spcBef>
                <a:spcPts val="0"/>
              </a:spcBef>
              <a:spcAft>
                <a:spcPts val="0"/>
              </a:spcAft>
              <a:buNone/>
            </a:pPr>
            <a:r>
              <a:rPr lang="en-GB" b="1" dirty="0" smtClean="0"/>
              <a:t>Key</a:t>
            </a:r>
            <a:r>
              <a:rPr lang="en-GB" b="1" baseline="0" dirty="0" smtClean="0"/>
              <a:t> messages: </a:t>
            </a:r>
            <a:r>
              <a:rPr lang="en-GB" baseline="0" dirty="0" smtClean="0"/>
              <a:t>How to spot a reliable website</a:t>
            </a:r>
          </a:p>
          <a:p>
            <a:pPr marL="0" lvl="0" indent="0" algn="l" rtl="0">
              <a:spcBef>
                <a:spcPts val="0"/>
              </a:spcBef>
              <a:spcAft>
                <a:spcPts val="0"/>
              </a:spcAft>
              <a:buNone/>
            </a:pPr>
            <a:endParaRPr lang="en-GB" baseline="0" dirty="0" smtClean="0"/>
          </a:p>
          <a:p>
            <a:pPr marL="0" lvl="0" indent="0" algn="l" rtl="0">
              <a:spcBef>
                <a:spcPts val="0"/>
              </a:spcBef>
              <a:spcAft>
                <a:spcPts val="0"/>
              </a:spcAft>
              <a:buNone/>
            </a:pPr>
            <a:r>
              <a:rPr lang="en-GB" baseline="0" dirty="0" smtClean="0"/>
              <a:t>Here is an example of a reliable website. It is a HSE website, so firstly you may know the name of the organisation HSE already which helps make it reliable</a:t>
            </a:r>
          </a:p>
          <a:p>
            <a:pPr marL="228600" lvl="0" indent="-228600" algn="l" rtl="0">
              <a:spcBef>
                <a:spcPts val="0"/>
              </a:spcBef>
              <a:spcAft>
                <a:spcPts val="0"/>
              </a:spcAft>
              <a:buAutoNum type="arabicParenR"/>
            </a:pPr>
            <a:r>
              <a:rPr lang="en-GB" baseline="0" dirty="0" smtClean="0"/>
              <a:t>It is updated recently so you know the information is up to date</a:t>
            </a:r>
          </a:p>
          <a:p>
            <a:pPr marL="228600" lvl="0" indent="-228600" algn="l" rtl="0">
              <a:spcBef>
                <a:spcPts val="0"/>
              </a:spcBef>
              <a:spcAft>
                <a:spcPts val="0"/>
              </a:spcAft>
              <a:buAutoNum type="arabicParenR"/>
            </a:pPr>
            <a:r>
              <a:rPr lang="en-GB" baseline="0" dirty="0" smtClean="0"/>
              <a:t>It gives facts, not a lot of opinions</a:t>
            </a:r>
          </a:p>
          <a:p>
            <a:pPr marL="228600" lvl="0" indent="-228600" algn="l" rtl="0">
              <a:spcBef>
                <a:spcPts val="0"/>
              </a:spcBef>
              <a:spcAft>
                <a:spcPts val="0"/>
              </a:spcAft>
              <a:buAutoNum type="arabicParenR"/>
            </a:pPr>
            <a:r>
              <a:rPr lang="en-GB" baseline="0" dirty="0" smtClean="0"/>
              <a:t>It has ways to contact them so you know there is a real person behind the website</a:t>
            </a:r>
          </a:p>
          <a:p>
            <a:pPr marL="228600" lvl="0" indent="-228600" algn="l" rtl="0">
              <a:spcBef>
                <a:spcPts val="0"/>
              </a:spcBef>
              <a:spcAft>
                <a:spcPts val="0"/>
              </a:spcAft>
              <a:buAutoNum type="arabicParenR"/>
            </a:pPr>
            <a:r>
              <a:rPr lang="en-GB" baseline="0" dirty="0" smtClean="0"/>
              <a:t>It has an ‘about us’ section so you can learn more about the organisation</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smtClean="0"/>
              <a:t>2 </a:t>
            </a:r>
            <a:r>
              <a:rPr lang="en-GB" dirty="0" err="1" smtClean="0"/>
              <a:t>mins</a:t>
            </a:r>
            <a:endParaRPr lang="en-GB" dirty="0" smtClean="0"/>
          </a:p>
          <a:p>
            <a:pPr marL="0" lvl="0" indent="0" algn="l" rtl="0">
              <a:spcBef>
                <a:spcPts val="0"/>
              </a:spcBef>
              <a:spcAft>
                <a:spcPts val="0"/>
              </a:spcAft>
              <a:buNone/>
            </a:pPr>
            <a:r>
              <a:rPr lang="en-GB" b="1" dirty="0" smtClean="0"/>
              <a:t>Key messages: </a:t>
            </a:r>
            <a:r>
              <a:rPr lang="en-GB" dirty="0" smtClean="0"/>
              <a:t>Top tips</a:t>
            </a:r>
            <a:r>
              <a:rPr lang="en-GB" baseline="0" dirty="0" smtClean="0"/>
              <a:t> for checking information online</a:t>
            </a:r>
          </a:p>
          <a:p>
            <a:pPr marL="0" lvl="0" indent="0" algn="l" rtl="0">
              <a:spcBef>
                <a:spcPts val="0"/>
              </a:spcBef>
              <a:spcAft>
                <a:spcPts val="0"/>
              </a:spcAft>
              <a:buNone/>
            </a:pPr>
            <a:endParaRPr lang="en-GB" baseline="0" dirty="0" smtClean="0"/>
          </a:p>
          <a:p>
            <a:pPr marL="228600" lvl="0" indent="-228600" algn="l" rtl="0">
              <a:spcBef>
                <a:spcPts val="0"/>
              </a:spcBef>
              <a:spcAft>
                <a:spcPts val="0"/>
              </a:spcAft>
              <a:buAutoNum type="arabicParenR"/>
            </a:pPr>
            <a:r>
              <a:rPr lang="en-GB" b="1" baseline="0" dirty="0" smtClean="0"/>
              <a:t>If you’re not sure, check with a trusted adult. </a:t>
            </a:r>
            <a:r>
              <a:rPr lang="en-GB" baseline="0" dirty="0" smtClean="0"/>
              <a:t>This is a great thing to do. There is so much information on the internet, it can be hard to know what is right and what is misleading, once you’ve done some research, check with your parents or teachers if it sounds OK. You can also check with them what reputable or reliable websites to use.</a:t>
            </a:r>
          </a:p>
          <a:p>
            <a:pPr marL="228600" lvl="0" indent="-228600" algn="l" rtl="0">
              <a:spcBef>
                <a:spcPts val="0"/>
              </a:spcBef>
              <a:spcAft>
                <a:spcPts val="0"/>
              </a:spcAft>
              <a:buAutoNum type="arabicParenR"/>
            </a:pPr>
            <a:r>
              <a:rPr lang="en-GB" b="1" baseline="0" dirty="0" smtClean="0"/>
              <a:t>Think smart! Use your brain </a:t>
            </a:r>
            <a:r>
              <a:rPr lang="en-GB" baseline="0" dirty="0" smtClean="0"/>
              <a:t>– you already know so much information already. When you’re reading new information, think smart and check does it make sense from the other information you have. If it doesn’t, research a bit deeper or </a:t>
            </a:r>
            <a:r>
              <a:rPr lang="en-GB" baseline="0" dirty="0" err="1" smtClean="0"/>
              <a:t>disgard</a:t>
            </a:r>
            <a:r>
              <a:rPr lang="en-GB" baseline="0" dirty="0" smtClean="0"/>
              <a:t> that information.</a:t>
            </a:r>
          </a:p>
          <a:p>
            <a:pPr marL="228600" lvl="0" indent="-228600" algn="l" rtl="0">
              <a:spcBef>
                <a:spcPts val="0"/>
              </a:spcBef>
              <a:spcAft>
                <a:spcPts val="0"/>
              </a:spcAft>
              <a:buAutoNum type="arabicParenR"/>
            </a:pPr>
            <a:r>
              <a:rPr lang="en-GB" b="1" baseline="0" dirty="0" smtClean="0"/>
              <a:t>Check 3 websites </a:t>
            </a:r>
            <a:r>
              <a:rPr lang="en-GB" baseline="0" dirty="0" smtClean="0"/>
              <a:t>– this asks you not to just accept the first website that comes up on Google as the most reliable. Sometimes there is a ‘ad’ button beside these first results, and similar to the #ad or #sponsored post on Instagram, it just means they’ve paid to be the first results on Google. It doesn’t make the information in it more reliable. Check with 3 websites in total before accepting something is true.</a:t>
            </a:r>
          </a:p>
          <a:p>
            <a:pPr marL="228600" lvl="0" indent="-228600" algn="l" rtl="0">
              <a:spcBef>
                <a:spcPts val="0"/>
              </a:spcBef>
              <a:spcAft>
                <a:spcPts val="0"/>
              </a:spcAft>
              <a:buAutoNum type="arabicParenR"/>
            </a:pPr>
            <a:r>
              <a:rPr lang="en-GB" b="1" baseline="0" dirty="0" smtClean="0"/>
              <a:t>Who wrote it and when was it updated, is there an about us section? </a:t>
            </a:r>
            <a:r>
              <a:rPr lang="en-GB" baseline="0" dirty="0" smtClean="0"/>
              <a:t>We know that if certain people say things, you may believe them more – experts, scientists, historians (people who have worked a long time in this area and so we trust that they know it). If you’ve never heard of the organisation, or if it is an article on the Irish times or RTE, you may trust the Irish times more as you know who they are. Always check when the information was updated as sometimes information goes out of date, or you may not be getting the most up-to-date news.</a:t>
            </a:r>
          </a:p>
          <a:p>
            <a:pPr marL="228600" lvl="0" indent="-228600" algn="l" rtl="0">
              <a:spcBef>
                <a:spcPts val="0"/>
              </a:spcBef>
              <a:spcAft>
                <a:spcPts val="0"/>
              </a:spcAft>
              <a:buAutoNum type="arabicParenR"/>
            </a:pPr>
            <a:r>
              <a:rPr lang="en-GB" b="1" baseline="0" dirty="0" smtClean="0"/>
              <a:t>Does it sound too good to be true? </a:t>
            </a:r>
            <a:r>
              <a:rPr lang="en-GB" baseline="0" dirty="0" smtClean="0"/>
              <a:t>This is for scams. As we said, scammers are really good at what they do so just take a second before clicking on things that say you will win a prize, you might get a virus on your computer or phone instead…</a:t>
            </a:r>
          </a:p>
          <a:p>
            <a:pPr marL="228600" lvl="0" indent="-228600" algn="l" rtl="0">
              <a:spcBef>
                <a:spcPts val="0"/>
              </a:spcBef>
              <a:spcAft>
                <a:spcPts val="0"/>
              </a:spcAft>
              <a:buAutoNum type="arabicParenR"/>
            </a:pPr>
            <a:r>
              <a:rPr lang="en-GB" b="1" baseline="0" dirty="0" smtClean="0"/>
              <a:t>Are the images realistic or </a:t>
            </a:r>
            <a:r>
              <a:rPr lang="en-GB" b="1" baseline="0" dirty="0" err="1" smtClean="0"/>
              <a:t>photoshop</a:t>
            </a:r>
            <a:r>
              <a:rPr lang="en-GB" b="1" baseline="0" dirty="0" smtClean="0"/>
              <a:t> </a:t>
            </a:r>
            <a:r>
              <a:rPr lang="en-GB" baseline="0" dirty="0" smtClean="0"/>
              <a:t>– this can be hard to tell but often people on social media add filters on to photos so you may not be getting the full picture. Always think smart about images or even videos you see and ask questions if you don’t think they seem realistic.</a:t>
            </a:r>
            <a:endParaRPr lang="en-GB" dirty="0" smtClean="0"/>
          </a:p>
          <a:p>
            <a:endParaRPr lang="en-GB" dirty="0"/>
          </a:p>
        </p:txBody>
      </p:sp>
    </p:spTree>
    <p:extLst>
      <p:ext uri="{BB962C8B-B14F-4D97-AF65-F5344CB8AC3E}">
        <p14:creationId xmlns:p14="http://schemas.microsoft.com/office/powerpoint/2010/main" val="3651028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smtClean="0"/>
              <a:t>30 seconds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1" dirty="0" smtClean="0"/>
              <a:t>Key messages:</a:t>
            </a:r>
            <a:r>
              <a:rPr lang="en-GB" b="1" baseline="0" dirty="0" smtClean="0"/>
              <a:t> </a:t>
            </a:r>
            <a:r>
              <a:rPr lang="en-GB" baseline="0" dirty="0" smtClean="0"/>
              <a:t>You need to ‘think smart’ about the things you read and see online, as well as the people you meet online.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baseline="0" dirty="0" smtClean="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aseline="0" dirty="0" smtClean="0"/>
              <a:t>So as I explained, this lesson has 2 parts to it – fake news and then people who might try to mislead you on the internet.</a:t>
            </a:r>
          </a:p>
          <a:p>
            <a:pPr marL="158750" indent="0">
              <a:buNone/>
            </a:pPr>
            <a:endParaRPr lang="en-GB" dirty="0"/>
          </a:p>
        </p:txBody>
      </p:sp>
    </p:spTree>
    <p:extLst>
      <p:ext uri="{BB962C8B-B14F-4D97-AF65-F5344CB8AC3E}">
        <p14:creationId xmlns:p14="http://schemas.microsoft.com/office/powerpoint/2010/main" val="42542602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a00db94b5a_1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a00db94b5a_1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smtClean="0"/>
              <a:t>1 min</a:t>
            </a:r>
          </a:p>
          <a:p>
            <a:pPr marL="0" lvl="0" indent="0" algn="l" rtl="0">
              <a:spcBef>
                <a:spcPts val="0"/>
              </a:spcBef>
              <a:spcAft>
                <a:spcPts val="0"/>
              </a:spcAft>
              <a:buNone/>
            </a:pPr>
            <a:r>
              <a:rPr lang="en-GB" b="1" dirty="0" smtClean="0"/>
              <a:t>Key messages: </a:t>
            </a:r>
            <a:r>
              <a:rPr lang="en-GB" dirty="0" smtClean="0"/>
              <a:t>It</a:t>
            </a:r>
            <a:r>
              <a:rPr lang="en-GB" baseline="0" dirty="0" smtClean="0"/>
              <a:t> is important to think smart about strangers online</a:t>
            </a:r>
            <a:endParaRPr lang="en-GB" dirty="0" smtClean="0"/>
          </a:p>
          <a:p>
            <a:pPr marL="0" lvl="0" indent="0" algn="l" rtl="0">
              <a:spcBef>
                <a:spcPts val="0"/>
              </a:spcBef>
              <a:spcAft>
                <a:spcPts val="0"/>
              </a:spcAft>
              <a:buNone/>
            </a:pPr>
            <a:endParaRPr lang="en-GB" dirty="0" smtClean="0"/>
          </a:p>
          <a:p>
            <a:pPr marL="0" lvl="0" indent="0" algn="l" rtl="0">
              <a:spcBef>
                <a:spcPts val="0"/>
              </a:spcBef>
              <a:spcAft>
                <a:spcPts val="0"/>
              </a:spcAft>
              <a:buNone/>
            </a:pPr>
            <a:r>
              <a:rPr lang="en-GB" dirty="0" smtClean="0"/>
              <a:t>Moving on to the second part of our lesson,</a:t>
            </a:r>
            <a:r>
              <a:rPr lang="en-GB" baseline="0" dirty="0" smtClean="0"/>
              <a:t> we know we need to think smart about the information we read online. We also know we need to think smart about strangers or </a:t>
            </a:r>
            <a:r>
              <a:rPr lang="en-GB" b="1" baseline="0" dirty="0" smtClean="0"/>
              <a:t>people</a:t>
            </a:r>
            <a:r>
              <a:rPr lang="en-GB" baseline="0" dirty="0" smtClean="0"/>
              <a:t> online too. </a:t>
            </a:r>
          </a:p>
          <a:p>
            <a:pPr marL="0" lvl="0" indent="0" algn="l" rtl="0">
              <a:spcBef>
                <a:spcPts val="0"/>
              </a:spcBef>
              <a:spcAft>
                <a:spcPts val="0"/>
              </a:spcAft>
              <a:buNone/>
            </a:pPr>
            <a:endParaRPr lang="en-GB" baseline="0" dirty="0" smtClean="0"/>
          </a:p>
          <a:p>
            <a:pPr marL="0" lvl="0" indent="0" algn="l" rtl="0">
              <a:spcBef>
                <a:spcPts val="0"/>
              </a:spcBef>
              <a:spcAft>
                <a:spcPts val="0"/>
              </a:spcAft>
              <a:buNone/>
            </a:pPr>
            <a:r>
              <a:rPr lang="en-GB" baseline="0" dirty="0" smtClean="0"/>
              <a:t>Why do you think that is? Can anyone give me examples of when a stranger online might try to mislead or trick you? (</a:t>
            </a:r>
            <a:r>
              <a:rPr lang="en-GB" i="1" baseline="0" dirty="0" smtClean="0"/>
              <a:t>scams,  identity theft, sending you viruses, cyberbullying, an adult pretending to be younger so they can meet you)</a:t>
            </a:r>
            <a:endParaRPr i="1"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b47f9453e4_1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b47f9453e4_1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smtClean="0"/>
              <a:t>1</a:t>
            </a:r>
            <a:r>
              <a:rPr lang="en-GB" baseline="0" dirty="0" smtClean="0"/>
              <a:t> min</a:t>
            </a:r>
          </a:p>
          <a:p>
            <a:pPr marL="0" lvl="0" indent="0" algn="l" rtl="0">
              <a:spcBef>
                <a:spcPts val="0"/>
              </a:spcBef>
              <a:spcAft>
                <a:spcPts val="0"/>
              </a:spcAft>
              <a:buNone/>
            </a:pPr>
            <a:r>
              <a:rPr lang="en-GB" b="1" baseline="0" dirty="0" smtClean="0"/>
              <a:t>Key messages</a:t>
            </a:r>
            <a:r>
              <a:rPr lang="en-GB" baseline="0" dirty="0" smtClean="0"/>
              <a:t>: Discussion around when do we speak to others online</a:t>
            </a:r>
          </a:p>
          <a:p>
            <a:pPr marL="0" lvl="0" indent="0" algn="l" rtl="0">
              <a:spcBef>
                <a:spcPts val="0"/>
              </a:spcBef>
              <a:spcAft>
                <a:spcPts val="0"/>
              </a:spcAft>
              <a:buNone/>
            </a:pPr>
            <a:endParaRPr lang="en-GB" baseline="0" dirty="0" smtClean="0"/>
          </a:p>
          <a:p>
            <a:pPr marL="0" lvl="0" indent="0" algn="l" rtl="0">
              <a:spcBef>
                <a:spcPts val="0"/>
              </a:spcBef>
              <a:spcAft>
                <a:spcPts val="0"/>
              </a:spcAft>
              <a:buNone/>
            </a:pPr>
            <a:r>
              <a:rPr lang="en-GB" dirty="0" smtClean="0"/>
              <a:t>When</a:t>
            </a:r>
            <a:r>
              <a:rPr lang="en-GB" baseline="0" dirty="0" smtClean="0"/>
              <a:t> do we speak to your friends on the internet? –</a:t>
            </a:r>
            <a:r>
              <a:rPr lang="en-GB" i="1" baseline="0" dirty="0" smtClean="0"/>
              <a:t>video games/social media/on phone</a:t>
            </a:r>
          </a:p>
          <a:p>
            <a:pPr marL="0" lvl="0" indent="0" algn="l" rtl="0">
              <a:spcBef>
                <a:spcPts val="0"/>
              </a:spcBef>
              <a:spcAft>
                <a:spcPts val="0"/>
              </a:spcAft>
              <a:buNone/>
            </a:pPr>
            <a:endParaRPr lang="en-GB" baseline="0" dirty="0" smtClean="0"/>
          </a:p>
          <a:p>
            <a:pPr marL="0" lvl="0" indent="0" algn="l" rtl="0">
              <a:spcBef>
                <a:spcPts val="0"/>
              </a:spcBef>
              <a:spcAft>
                <a:spcPts val="0"/>
              </a:spcAft>
              <a:buNone/>
            </a:pPr>
            <a:r>
              <a:rPr lang="en-GB" baseline="0" dirty="0" smtClean="0"/>
              <a:t>When might you speak to strangers online? As in, people who you may have added online, but you don’t actually know them in real life. They could be friends of friends, but you have never met them before. </a:t>
            </a:r>
          </a:p>
          <a:p>
            <a:pPr marL="171450" lvl="0" indent="-171450" algn="l" rtl="0">
              <a:spcBef>
                <a:spcPts val="0"/>
              </a:spcBef>
              <a:spcAft>
                <a:spcPts val="0"/>
              </a:spcAft>
              <a:buFontTx/>
              <a:buChar char="-"/>
            </a:pPr>
            <a:r>
              <a:rPr lang="en-GB" i="1" baseline="0" dirty="0" smtClean="0"/>
              <a:t>Video games, when you get emails or messages from strangers (if you have an email address), if you get phone calls from strangers</a:t>
            </a:r>
          </a:p>
          <a:p>
            <a:pPr marL="171450" lvl="0" indent="-171450" algn="l" rtl="0">
              <a:spcBef>
                <a:spcPts val="0"/>
              </a:spcBef>
              <a:spcAft>
                <a:spcPts val="0"/>
              </a:spcAft>
              <a:buFontTx/>
              <a:buChar char="-"/>
            </a:pPr>
            <a:endParaRPr lang="en-GB" i="1" baseline="0" dirty="0" smtClean="0"/>
          </a:p>
          <a:p>
            <a:pPr marL="0" lvl="0" indent="0" algn="l" rtl="0">
              <a:spcBef>
                <a:spcPts val="0"/>
              </a:spcBef>
              <a:spcAft>
                <a:spcPts val="0"/>
              </a:spcAft>
              <a:buFontTx/>
              <a:buNone/>
            </a:pPr>
            <a:r>
              <a:rPr lang="en-GB" i="0" baseline="0" dirty="0" smtClean="0"/>
              <a:t>We know that to stay safe online it is always best to only speak to people that you know in real life. If anyone does ‘friend’ or ‘add’ someone they don’t know, they are a stranger and it is so important that you don’t share your personal information with them. Remembering our other rules – what does personal information mean? (address, phone number, email address, first, last name, age, where you go to school)</a:t>
            </a:r>
            <a:endParaRPr i="0"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smtClean="0"/>
              <a:t>30 seconds</a:t>
            </a:r>
          </a:p>
          <a:p>
            <a:pPr marL="0" lvl="0" indent="0" algn="l" rtl="0">
              <a:spcBef>
                <a:spcPts val="0"/>
              </a:spcBef>
              <a:spcAft>
                <a:spcPts val="0"/>
              </a:spcAft>
              <a:buNone/>
            </a:pPr>
            <a:r>
              <a:rPr lang="en-GB" b="1" dirty="0" smtClean="0"/>
              <a:t>Key messages: </a:t>
            </a:r>
            <a:r>
              <a:rPr lang="en-GB" dirty="0" smtClean="0"/>
              <a:t>Examples of when and why strangers might contact you online</a:t>
            </a:r>
          </a:p>
          <a:p>
            <a:pPr marL="0" lvl="0" indent="0" algn="l" rtl="0">
              <a:spcBef>
                <a:spcPts val="0"/>
              </a:spcBef>
              <a:spcAft>
                <a:spcPts val="0"/>
              </a:spcAft>
              <a:buNone/>
            </a:pPr>
            <a:endParaRPr lang="en-GB" dirty="0" smtClean="0"/>
          </a:p>
          <a:p>
            <a:pPr marL="0" lvl="0" indent="0" algn="l" rtl="0">
              <a:spcBef>
                <a:spcPts val="0"/>
              </a:spcBef>
              <a:spcAft>
                <a:spcPts val="0"/>
              </a:spcAft>
              <a:buNone/>
            </a:pPr>
            <a:r>
              <a:rPr lang="en-GB" dirty="0" smtClean="0"/>
              <a:t>You might get a message like this on the family computer from a stranger– this is a scam.</a:t>
            </a:r>
            <a:r>
              <a:rPr lang="en-GB" baseline="0" dirty="0" smtClean="0"/>
              <a:t> It usually looks real, but sometimes if you download new software to ‘get rid of viruses’, it actually just gives you a virus instead. </a:t>
            </a:r>
            <a:endParaRPr lang="en-GB" dirty="0" smtClean="0"/>
          </a:p>
          <a:p>
            <a:endParaRPr lang="en-GB" dirty="0"/>
          </a:p>
        </p:txBody>
      </p:sp>
    </p:spTree>
    <p:extLst>
      <p:ext uri="{BB962C8B-B14F-4D97-AF65-F5344CB8AC3E}">
        <p14:creationId xmlns:p14="http://schemas.microsoft.com/office/powerpoint/2010/main" val="38714508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smtClean="0"/>
              <a:t>30</a:t>
            </a:r>
            <a:r>
              <a:rPr lang="en-GB" baseline="0" dirty="0" smtClean="0"/>
              <a:t> seconds</a:t>
            </a:r>
          </a:p>
          <a:p>
            <a:pPr marL="0" lvl="0" indent="0" algn="l" rtl="0">
              <a:spcBef>
                <a:spcPts val="0"/>
              </a:spcBef>
              <a:spcAft>
                <a:spcPts val="0"/>
              </a:spcAft>
              <a:buNone/>
            </a:pPr>
            <a:r>
              <a:rPr lang="en-GB" b="1" baseline="0" dirty="0" smtClean="0"/>
              <a:t>Key messages: </a:t>
            </a:r>
            <a:r>
              <a:rPr lang="en-GB" baseline="0" dirty="0" smtClean="0"/>
              <a:t>How and when a stranger might contact you online</a:t>
            </a:r>
          </a:p>
          <a:p>
            <a:pPr marL="0" lvl="0" indent="0" algn="l" rtl="0">
              <a:spcBef>
                <a:spcPts val="0"/>
              </a:spcBef>
              <a:spcAft>
                <a:spcPts val="0"/>
              </a:spcAft>
              <a:buNone/>
            </a:pPr>
            <a:endParaRPr lang="en-GB" baseline="0" dirty="0" smtClean="0"/>
          </a:p>
          <a:p>
            <a:pPr marL="0" lvl="0" indent="0" algn="l" rtl="0">
              <a:spcBef>
                <a:spcPts val="0"/>
              </a:spcBef>
              <a:spcAft>
                <a:spcPts val="0"/>
              </a:spcAft>
              <a:buNone/>
            </a:pPr>
            <a:r>
              <a:rPr lang="en-GB" baseline="0" dirty="0" smtClean="0"/>
              <a:t>Again, we know this from before. Think smart about things that seem too good to be true. Be wary of things that pop up looking for email address/phone numbers claiming that you’ve won something. This is probably not true and could be a scam or a virus.</a:t>
            </a:r>
            <a:endParaRPr lang="en-GB" dirty="0" smtClean="0"/>
          </a:p>
          <a:p>
            <a:endParaRPr lang="en-GB" dirty="0"/>
          </a:p>
        </p:txBody>
      </p:sp>
    </p:spTree>
    <p:extLst>
      <p:ext uri="{BB962C8B-B14F-4D97-AF65-F5344CB8AC3E}">
        <p14:creationId xmlns:p14="http://schemas.microsoft.com/office/powerpoint/2010/main" val="30522067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smtClean="0"/>
              <a:t>30 seconds</a:t>
            </a:r>
          </a:p>
          <a:p>
            <a:pPr marL="0" lvl="0" indent="0" algn="l" rtl="0">
              <a:spcBef>
                <a:spcPts val="0"/>
              </a:spcBef>
              <a:spcAft>
                <a:spcPts val="0"/>
              </a:spcAft>
              <a:buNone/>
            </a:pPr>
            <a:r>
              <a:rPr lang="en-GB" b="1" dirty="0" smtClean="0"/>
              <a:t>Key messages: </a:t>
            </a:r>
            <a:r>
              <a:rPr lang="en-GB" dirty="0" smtClean="0"/>
              <a:t>How and why strangers may contact you online</a:t>
            </a:r>
          </a:p>
          <a:p>
            <a:pPr marL="0" lvl="0" indent="0" algn="l" rtl="0">
              <a:spcBef>
                <a:spcPts val="0"/>
              </a:spcBef>
              <a:spcAft>
                <a:spcPts val="0"/>
              </a:spcAft>
              <a:buNone/>
            </a:pPr>
            <a:endParaRPr lang="en-GB" dirty="0" smtClean="0"/>
          </a:p>
          <a:p>
            <a:pPr marL="0" lvl="0" indent="0" algn="l" rtl="0">
              <a:spcBef>
                <a:spcPts val="0"/>
              </a:spcBef>
              <a:spcAft>
                <a:spcPts val="0"/>
              </a:spcAft>
              <a:buNone/>
            </a:pPr>
            <a:r>
              <a:rPr lang="en-GB" dirty="0" smtClean="0"/>
              <a:t>This shows a </a:t>
            </a:r>
            <a:r>
              <a:rPr lang="en-GB" dirty="0" err="1" smtClean="0"/>
              <a:t>facebook</a:t>
            </a:r>
            <a:r>
              <a:rPr lang="en-GB" dirty="0" smtClean="0"/>
              <a:t> profile that looks to be hacked.</a:t>
            </a:r>
            <a:r>
              <a:rPr lang="en-GB" baseline="0" dirty="0" smtClean="0"/>
              <a:t> This is Roisin O Toole but her profile picture looks nothing like the picture she has posted. Sometimes what can happen if a stranger contacts you and you give them your password, or they guess your password. They can hack into your account and sometimes pretend to be you. </a:t>
            </a:r>
          </a:p>
          <a:p>
            <a:pPr marL="0" lvl="0" indent="0" algn="l" rtl="0">
              <a:spcBef>
                <a:spcPts val="0"/>
              </a:spcBef>
              <a:spcAft>
                <a:spcPts val="0"/>
              </a:spcAft>
              <a:buNone/>
            </a:pPr>
            <a:endParaRPr lang="en-GB" baseline="0" dirty="0" smtClean="0"/>
          </a:p>
          <a:p>
            <a:pPr marL="0" lvl="0" indent="0" algn="l" rtl="0">
              <a:spcBef>
                <a:spcPts val="0"/>
              </a:spcBef>
              <a:spcAft>
                <a:spcPts val="0"/>
              </a:spcAft>
              <a:buNone/>
            </a:pPr>
            <a:r>
              <a:rPr lang="en-GB" b="1" baseline="0" dirty="0" smtClean="0"/>
              <a:t>You can report hacked accounts and get them taken down</a:t>
            </a:r>
          </a:p>
          <a:p>
            <a:pPr marL="0" lvl="0" indent="0" algn="l" rtl="0">
              <a:spcBef>
                <a:spcPts val="0"/>
              </a:spcBef>
              <a:spcAft>
                <a:spcPts val="0"/>
              </a:spcAft>
              <a:buNone/>
            </a:pPr>
            <a:r>
              <a:rPr lang="en-GB" baseline="0" dirty="0" smtClean="0"/>
              <a:t>Facebook - https://www.facebook.com/help/hacked</a:t>
            </a:r>
          </a:p>
          <a:p>
            <a:pPr marL="0" lvl="0" indent="0" algn="l" rtl="0">
              <a:spcBef>
                <a:spcPts val="0"/>
              </a:spcBef>
              <a:spcAft>
                <a:spcPts val="0"/>
              </a:spcAft>
              <a:buNone/>
            </a:pPr>
            <a:r>
              <a:rPr lang="en-GB" baseline="0" dirty="0" smtClean="0"/>
              <a:t>Instagram - https://www.facebook.com/help/instagram/370054663112398?helpref=uf_permalink </a:t>
            </a:r>
          </a:p>
          <a:p>
            <a:pPr marL="0" lvl="0" indent="0" algn="l" rtl="0">
              <a:spcBef>
                <a:spcPts val="0"/>
              </a:spcBef>
              <a:spcAft>
                <a:spcPts val="0"/>
              </a:spcAft>
              <a:buNone/>
            </a:pPr>
            <a:r>
              <a:rPr lang="en-GB" baseline="0" dirty="0" smtClean="0"/>
              <a:t>Snapchat –block and report the account that you think is impersonating you - https://support.snapchat.com/en-US/a/report-abuse-in-app</a:t>
            </a:r>
          </a:p>
          <a:p>
            <a:pPr marL="0" lvl="0" indent="0" algn="l" rtl="0">
              <a:spcBef>
                <a:spcPts val="0"/>
              </a:spcBef>
              <a:spcAft>
                <a:spcPts val="0"/>
              </a:spcAft>
              <a:buNone/>
            </a:pPr>
            <a:r>
              <a:rPr lang="en-GB" dirty="0" err="1" smtClean="0"/>
              <a:t>Tik</a:t>
            </a:r>
            <a:r>
              <a:rPr lang="en-GB" dirty="0" smtClean="0"/>
              <a:t> </a:t>
            </a:r>
            <a:r>
              <a:rPr lang="en-GB" dirty="0" err="1" smtClean="0"/>
              <a:t>Tok</a:t>
            </a:r>
            <a:r>
              <a:rPr lang="en-GB" dirty="0" smtClean="0"/>
              <a:t> – https://www.tiktok.com/safety/resources/impersonation?lang=en </a:t>
            </a:r>
          </a:p>
          <a:p>
            <a:pPr marL="0" lvl="0" indent="0" algn="l" rtl="0">
              <a:spcBef>
                <a:spcPts val="0"/>
              </a:spcBef>
              <a:spcAft>
                <a:spcPts val="0"/>
              </a:spcAft>
              <a:buNone/>
            </a:pPr>
            <a:r>
              <a:rPr lang="en-GB" dirty="0" smtClean="0"/>
              <a:t>Real life story: 30 seconds</a:t>
            </a:r>
            <a:r>
              <a:rPr lang="en-GB" baseline="0" dirty="0" smtClean="0"/>
              <a:t> – my </a:t>
            </a:r>
            <a:r>
              <a:rPr lang="en-GB" baseline="0" dirty="0" err="1" smtClean="0"/>
              <a:t>tik</a:t>
            </a:r>
            <a:r>
              <a:rPr lang="en-GB" baseline="0" dirty="0" smtClean="0"/>
              <a:t> </a:t>
            </a:r>
            <a:r>
              <a:rPr lang="en-GB" baseline="0" dirty="0" err="1" smtClean="0"/>
              <a:t>tok</a:t>
            </a:r>
            <a:r>
              <a:rPr lang="en-GB" baseline="0" dirty="0" smtClean="0"/>
              <a:t> got hacked and almost ruined my life - https://www.youtube.com/watch?v=DtHXsa5l3bA</a:t>
            </a:r>
            <a:endParaRPr lang="en-GB" dirty="0" smtClean="0"/>
          </a:p>
          <a:p>
            <a:endParaRPr lang="en-GB" dirty="0"/>
          </a:p>
        </p:txBody>
      </p:sp>
    </p:spTree>
    <p:extLst>
      <p:ext uri="{BB962C8B-B14F-4D97-AF65-F5344CB8AC3E}">
        <p14:creationId xmlns:p14="http://schemas.microsoft.com/office/powerpoint/2010/main" val="39499012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smtClean="0"/>
              <a:t>30 seconds</a:t>
            </a:r>
          </a:p>
          <a:p>
            <a:pPr marL="0" lvl="0" indent="0" algn="l" rtl="0">
              <a:spcBef>
                <a:spcPts val="0"/>
              </a:spcBef>
              <a:spcAft>
                <a:spcPts val="0"/>
              </a:spcAft>
              <a:buNone/>
            </a:pPr>
            <a:r>
              <a:rPr lang="en-GB" b="1" dirty="0" smtClean="0"/>
              <a:t>Key messages: </a:t>
            </a:r>
            <a:r>
              <a:rPr lang="en-GB" dirty="0" smtClean="0"/>
              <a:t>How and why strangers contact you online</a:t>
            </a:r>
          </a:p>
          <a:p>
            <a:pPr marL="0" lvl="0" indent="0" algn="l" rtl="0">
              <a:spcBef>
                <a:spcPts val="0"/>
              </a:spcBef>
              <a:spcAft>
                <a:spcPts val="0"/>
              </a:spcAft>
              <a:buNone/>
            </a:pPr>
            <a:endParaRPr lang="en-GB" dirty="0" smtClean="0"/>
          </a:p>
          <a:p>
            <a:pPr marL="0" lvl="0" indent="0" algn="l" rtl="0">
              <a:spcBef>
                <a:spcPts val="0"/>
              </a:spcBef>
              <a:spcAft>
                <a:spcPts val="0"/>
              </a:spcAft>
              <a:buNone/>
            </a:pPr>
            <a:r>
              <a:rPr lang="en-GB" dirty="0" smtClean="0"/>
              <a:t>Sometimes children</a:t>
            </a:r>
            <a:r>
              <a:rPr lang="en-GB" baseline="0" dirty="0" smtClean="0"/>
              <a:t> may play games with strangers online. This is never ideal as you wouldn’t really play with a stranger on the street? In some sad situations, these strangers can send you mean, sometimes anonymous comments. ‘</a:t>
            </a:r>
            <a:r>
              <a:rPr lang="en-GB" baseline="0" dirty="0" err="1" smtClean="0"/>
              <a:t>Griefers</a:t>
            </a:r>
            <a:r>
              <a:rPr lang="en-GB" baseline="0" dirty="0" smtClean="0"/>
              <a:t>’ are people who play online games, but instead of playing the games properly, they set out to annoy or kill others in the game. </a:t>
            </a:r>
          </a:p>
          <a:p>
            <a:pPr marL="0" lvl="0" indent="0" algn="l" rtl="0">
              <a:spcBef>
                <a:spcPts val="0"/>
              </a:spcBef>
              <a:spcAft>
                <a:spcPts val="0"/>
              </a:spcAft>
              <a:buNone/>
            </a:pPr>
            <a:endParaRPr lang="en-GB" baseline="0" dirty="0" smtClean="0"/>
          </a:p>
          <a:p>
            <a:pPr marL="0" lvl="0" indent="0" algn="l" rtl="0">
              <a:spcBef>
                <a:spcPts val="0"/>
              </a:spcBef>
              <a:spcAft>
                <a:spcPts val="0"/>
              </a:spcAft>
              <a:buNone/>
            </a:pPr>
            <a:r>
              <a:rPr lang="en-GB" baseline="0" dirty="0" smtClean="0"/>
              <a:t>If this happens to you, you should always tell your parents. You can also block and report these players so they don’t ruin your enjoyment of the game. </a:t>
            </a:r>
            <a:endParaRPr lang="en-GB" dirty="0" smtClean="0"/>
          </a:p>
          <a:p>
            <a:endParaRPr lang="en-GB" dirty="0"/>
          </a:p>
        </p:txBody>
      </p:sp>
    </p:spTree>
    <p:extLst>
      <p:ext uri="{BB962C8B-B14F-4D97-AF65-F5344CB8AC3E}">
        <p14:creationId xmlns:p14="http://schemas.microsoft.com/office/powerpoint/2010/main" val="10671612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smtClean="0"/>
              <a:t>30 seconds</a:t>
            </a:r>
          </a:p>
          <a:p>
            <a:pPr marL="0" lvl="0" indent="0" algn="l" rtl="0">
              <a:spcBef>
                <a:spcPts val="0"/>
              </a:spcBef>
              <a:spcAft>
                <a:spcPts val="0"/>
              </a:spcAft>
              <a:buNone/>
            </a:pPr>
            <a:r>
              <a:rPr lang="en-GB" b="1" dirty="0" smtClean="0"/>
              <a:t>Key</a:t>
            </a:r>
            <a:r>
              <a:rPr lang="en-GB" b="1" baseline="0" dirty="0" smtClean="0"/>
              <a:t> message</a:t>
            </a:r>
            <a:r>
              <a:rPr lang="en-GB" baseline="0" dirty="0" smtClean="0"/>
              <a:t>: How and why strangers may contact you online</a:t>
            </a:r>
          </a:p>
          <a:p>
            <a:pPr marL="0" lvl="0" indent="0" algn="l" rtl="0">
              <a:spcBef>
                <a:spcPts val="0"/>
              </a:spcBef>
              <a:spcAft>
                <a:spcPts val="0"/>
              </a:spcAft>
              <a:buNone/>
            </a:pPr>
            <a:endParaRPr lang="en-GB" baseline="0" dirty="0" smtClean="0"/>
          </a:p>
          <a:p>
            <a:pPr marL="0" lvl="0" indent="0" algn="l" rtl="0">
              <a:spcBef>
                <a:spcPts val="0"/>
              </a:spcBef>
              <a:spcAft>
                <a:spcPts val="0"/>
              </a:spcAft>
              <a:buNone/>
            </a:pPr>
            <a:r>
              <a:rPr lang="en-GB" baseline="0" dirty="0" smtClean="0"/>
              <a:t>We know we should only play online games with people we know in real life. However, there are some people on the internet who are very skilled at pretending to be younger than they are. They might seem really friendly and nice, and might say lots of nice things to you. They may seem like your friend and they might ask for a photo, or even to meet up with you in real life. They also might ask you to keep your messages a secret from others. </a:t>
            </a:r>
          </a:p>
          <a:p>
            <a:pPr marL="0" lvl="0" indent="0" algn="l" rtl="0">
              <a:spcBef>
                <a:spcPts val="0"/>
              </a:spcBef>
              <a:spcAft>
                <a:spcPts val="0"/>
              </a:spcAft>
              <a:buNone/>
            </a:pPr>
            <a:endParaRPr lang="en-GB" baseline="0" dirty="0" smtClean="0"/>
          </a:p>
          <a:p>
            <a:pPr marL="0" lvl="0" indent="0" algn="l" rtl="0">
              <a:spcBef>
                <a:spcPts val="0"/>
              </a:spcBef>
              <a:spcAft>
                <a:spcPts val="0"/>
              </a:spcAft>
              <a:buNone/>
            </a:pPr>
            <a:r>
              <a:rPr lang="en-GB" baseline="0" dirty="0" smtClean="0"/>
              <a:t>See here how username1234 speaks to Tadhg. </a:t>
            </a:r>
          </a:p>
          <a:p>
            <a:pPr marL="0" lvl="0" indent="0" algn="l" rtl="0">
              <a:spcBef>
                <a:spcPts val="0"/>
              </a:spcBef>
              <a:spcAft>
                <a:spcPts val="0"/>
              </a:spcAft>
              <a:buNone/>
            </a:pPr>
            <a:endParaRPr lang="en-GB" baseline="0" dirty="0" smtClean="0"/>
          </a:p>
          <a:p>
            <a:pPr marL="0" lvl="0" indent="0" algn="l" rtl="0">
              <a:spcBef>
                <a:spcPts val="0"/>
              </a:spcBef>
              <a:spcAft>
                <a:spcPts val="0"/>
              </a:spcAft>
              <a:buNone/>
            </a:pPr>
            <a:r>
              <a:rPr lang="en-GB" baseline="0" dirty="0" smtClean="0"/>
              <a:t>Always think smart about messages from strangers online. It doesn’t matter how nice they seem, they are a stranger and it so important that you tell your parents or a trusted adult if you ever get messages that make you feel uncomfortable. You won’t get in trouble. If anyone is asking personal questions, asking for a photo or to meet up, you can block them and report them and ALWAYS tell a trusted adult. Sometimes the guards have to be involved as well. </a:t>
            </a:r>
            <a:endParaRPr lang="en-GB" dirty="0" smtClean="0"/>
          </a:p>
          <a:p>
            <a:endParaRPr lang="en-GB" dirty="0"/>
          </a:p>
        </p:txBody>
      </p:sp>
    </p:spTree>
    <p:extLst>
      <p:ext uri="{BB962C8B-B14F-4D97-AF65-F5344CB8AC3E}">
        <p14:creationId xmlns:p14="http://schemas.microsoft.com/office/powerpoint/2010/main" val="19782172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b47f9453e4_1_3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b47f9453e4_1_3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smtClean="0"/>
              <a:t>1 min</a:t>
            </a:r>
          </a:p>
          <a:p>
            <a:pPr marL="0" lvl="0" indent="0" algn="l" rtl="0">
              <a:spcBef>
                <a:spcPts val="0"/>
              </a:spcBef>
              <a:spcAft>
                <a:spcPts val="0"/>
              </a:spcAft>
              <a:buNone/>
            </a:pPr>
            <a:r>
              <a:rPr lang="en-GB" b="1" dirty="0" smtClean="0"/>
              <a:t>Key</a:t>
            </a:r>
            <a:r>
              <a:rPr lang="en-GB" b="1" baseline="0" dirty="0" smtClean="0"/>
              <a:t> messages: </a:t>
            </a:r>
            <a:r>
              <a:rPr lang="en-GB" baseline="0" dirty="0" smtClean="0"/>
              <a:t>be careful of strangers online – they might ask questions like this</a:t>
            </a:r>
          </a:p>
          <a:p>
            <a:pPr marL="0" lvl="0" indent="0" algn="l" rtl="0">
              <a:spcBef>
                <a:spcPts val="0"/>
              </a:spcBef>
              <a:spcAft>
                <a:spcPts val="0"/>
              </a:spcAft>
              <a:buNone/>
            </a:pPr>
            <a:endParaRPr lang="en-GB" baseline="0" dirty="0" smtClean="0"/>
          </a:p>
          <a:p>
            <a:pPr marL="0" lvl="0" indent="0" algn="l" rtl="0">
              <a:spcBef>
                <a:spcPts val="0"/>
              </a:spcBef>
              <a:spcAft>
                <a:spcPts val="0"/>
              </a:spcAft>
              <a:buNone/>
            </a:pPr>
            <a:r>
              <a:rPr lang="en-GB" baseline="0" dirty="0" smtClean="0"/>
              <a:t>If you don’t know a player you’re playing online games with in real life, they are a stranger. Be careful if they ask you personal questions like these, flatter you or ask you to move to a different platform or ask you to keep your messages a secret.</a:t>
            </a:r>
          </a:p>
          <a:p>
            <a:pPr marL="0" lvl="0" indent="0" algn="l" rtl="0">
              <a:spcBef>
                <a:spcPts val="0"/>
              </a:spcBef>
              <a:spcAft>
                <a:spcPts val="0"/>
              </a:spcAft>
              <a:buNone/>
            </a:pPr>
            <a:endParaRPr lang="en-GB" baseline="0" dirty="0" smtClean="0"/>
          </a:p>
          <a:p>
            <a:pPr marL="0" lvl="0" indent="0" algn="l" rtl="0">
              <a:spcBef>
                <a:spcPts val="0"/>
              </a:spcBef>
              <a:spcAft>
                <a:spcPts val="0"/>
              </a:spcAft>
              <a:buNone/>
            </a:pPr>
            <a:r>
              <a:rPr lang="en-GB" baseline="0" dirty="0" smtClean="0"/>
              <a:t>Always tell a trusted adult, you can block and report these people. </a:t>
            </a:r>
            <a:endParaRPr lang="en-GB" dirty="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b47f9453e4_1_3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b47f9453e4_1_3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smtClean="0"/>
              <a:t>1 min</a:t>
            </a:r>
          </a:p>
          <a:p>
            <a:pPr marL="0" lvl="0" indent="0" algn="l" rtl="0">
              <a:spcBef>
                <a:spcPts val="0"/>
              </a:spcBef>
              <a:spcAft>
                <a:spcPts val="0"/>
              </a:spcAft>
              <a:buNone/>
            </a:pPr>
            <a:r>
              <a:rPr lang="en-GB" b="1" dirty="0" smtClean="0"/>
              <a:t>Key message</a:t>
            </a:r>
            <a:r>
              <a:rPr lang="en-GB" dirty="0" smtClean="0"/>
              <a:t>: Be careful of fake accounts</a:t>
            </a:r>
          </a:p>
          <a:p>
            <a:pPr marL="0" lvl="0" indent="0" algn="l" rtl="0">
              <a:spcBef>
                <a:spcPts val="0"/>
              </a:spcBef>
              <a:spcAft>
                <a:spcPts val="0"/>
              </a:spcAft>
              <a:buNone/>
            </a:pPr>
            <a:endParaRPr lang="en-GB" dirty="0" smtClean="0"/>
          </a:p>
          <a:p>
            <a:pPr marL="0" lvl="0" indent="0" algn="l" rtl="0">
              <a:spcBef>
                <a:spcPts val="0"/>
              </a:spcBef>
              <a:spcAft>
                <a:spcPts val="0"/>
              </a:spcAft>
              <a:buNone/>
            </a:pPr>
            <a:r>
              <a:rPr lang="en-GB" dirty="0" smtClean="0"/>
              <a:t>We know from before that some people may want to steal your identity</a:t>
            </a:r>
            <a:r>
              <a:rPr lang="en-GB" baseline="0" dirty="0" smtClean="0"/>
              <a:t> – like the Facebook post from Rachel O Toole. We need to ‘think smart’ before adding anyone onto our gaming or social media platforms by making sure we know them in real life and also that they are not fake accounts. </a:t>
            </a:r>
          </a:p>
          <a:p>
            <a:pPr marL="0" lvl="0" indent="0" algn="l" rtl="0">
              <a:spcBef>
                <a:spcPts val="0"/>
              </a:spcBef>
              <a:spcAft>
                <a:spcPts val="0"/>
              </a:spcAft>
              <a:buNone/>
            </a:pPr>
            <a:endParaRPr lang="en-GB" baseline="0" dirty="0" smtClean="0"/>
          </a:p>
          <a:p>
            <a:pPr marL="0" lvl="0" indent="0" algn="l" rtl="0">
              <a:spcBef>
                <a:spcPts val="0"/>
              </a:spcBef>
              <a:spcAft>
                <a:spcPts val="0"/>
              </a:spcAft>
              <a:buNone/>
            </a:pPr>
            <a:r>
              <a:rPr lang="en-GB" baseline="0" dirty="0" smtClean="0"/>
              <a:t>Some people are ‘</a:t>
            </a:r>
            <a:r>
              <a:rPr lang="en-GB" baseline="0" dirty="0" err="1" smtClean="0"/>
              <a:t>Tik</a:t>
            </a:r>
            <a:r>
              <a:rPr lang="en-GB" baseline="0" dirty="0" smtClean="0"/>
              <a:t> </a:t>
            </a:r>
            <a:r>
              <a:rPr lang="en-GB" baseline="0" dirty="0" err="1" smtClean="0"/>
              <a:t>Tok</a:t>
            </a:r>
            <a:r>
              <a:rPr lang="en-GB" baseline="0" dirty="0" smtClean="0"/>
              <a:t>’ famous or are influencers on Instagram and </a:t>
            </a:r>
            <a:r>
              <a:rPr lang="en-GB" baseline="0" dirty="0" err="1" smtClean="0"/>
              <a:t>Youtube</a:t>
            </a:r>
            <a:r>
              <a:rPr lang="en-GB" baseline="0" dirty="0" smtClean="0"/>
              <a:t> and have thousands of followers. Be careful about what you believe here as it can be easy to ‘buy’ followers. Let’s see if we can figure out what accounts are real and what accounts are fake by thinking smart</a:t>
            </a:r>
          </a:p>
          <a:p>
            <a:pPr marL="0" lvl="0" indent="0" algn="l" rtl="0">
              <a:spcBef>
                <a:spcPts val="0"/>
              </a:spcBef>
              <a:spcAft>
                <a:spcPts val="0"/>
              </a:spcAft>
              <a:buNone/>
            </a:pPr>
            <a:endParaRPr lang="en-GB" baseline="0" dirty="0" smtClean="0"/>
          </a:p>
          <a:p>
            <a:pPr marL="0" lvl="0" indent="0" algn="l" rtl="0">
              <a:spcBef>
                <a:spcPts val="0"/>
              </a:spcBef>
              <a:spcAft>
                <a:spcPts val="0"/>
              </a:spcAft>
              <a:buNone/>
            </a:pPr>
            <a:r>
              <a:rPr lang="en-GB" baseline="0" dirty="0" smtClean="0"/>
              <a:t>A journalist that ‘bought’ </a:t>
            </a:r>
            <a:r>
              <a:rPr lang="en-GB" baseline="0" dirty="0" err="1" smtClean="0"/>
              <a:t>Tik</a:t>
            </a:r>
            <a:r>
              <a:rPr lang="en-GB" baseline="0" dirty="0" smtClean="0"/>
              <a:t> </a:t>
            </a:r>
            <a:r>
              <a:rPr lang="en-GB" baseline="0" dirty="0" err="1" smtClean="0"/>
              <a:t>Tok</a:t>
            </a:r>
            <a:r>
              <a:rPr lang="en-GB" baseline="0" dirty="0" smtClean="0"/>
              <a:t> followers - https://www.vice.com/en/article/z3e8na/get-buy-tiktok-followers-likes-views-cheap-easy </a:t>
            </a:r>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smtClean="0"/>
              <a:t>5 </a:t>
            </a:r>
            <a:r>
              <a:rPr lang="en-GB" dirty="0" err="1" smtClean="0"/>
              <a:t>mins</a:t>
            </a:r>
            <a:r>
              <a:rPr lang="en-GB" dirty="0" smtClean="0"/>
              <a:t> (for full activity)</a:t>
            </a:r>
          </a:p>
          <a:p>
            <a:pPr marL="0" lvl="0" indent="0" algn="l" rtl="0">
              <a:spcBef>
                <a:spcPts val="0"/>
              </a:spcBef>
              <a:spcAft>
                <a:spcPts val="0"/>
              </a:spcAft>
              <a:buNone/>
            </a:pPr>
            <a:r>
              <a:rPr lang="en-GB" b="1" dirty="0" smtClean="0"/>
              <a:t>Key messages</a:t>
            </a:r>
            <a:r>
              <a:rPr lang="en-GB" dirty="0" smtClean="0"/>
              <a:t>:</a:t>
            </a:r>
            <a:r>
              <a:rPr lang="en-GB" baseline="0" dirty="0" smtClean="0"/>
              <a:t> Figure out which one is the fake account</a:t>
            </a:r>
          </a:p>
          <a:p>
            <a:pPr marL="0" lvl="0" indent="0" algn="l" rtl="0">
              <a:spcBef>
                <a:spcPts val="0"/>
              </a:spcBef>
              <a:spcAft>
                <a:spcPts val="0"/>
              </a:spcAft>
              <a:buNone/>
            </a:pPr>
            <a:endParaRPr lang="en-GB" baseline="0" dirty="0" smtClean="0"/>
          </a:p>
          <a:p>
            <a:pPr marL="0" lvl="0" indent="0" algn="l" rtl="0">
              <a:spcBef>
                <a:spcPts val="0"/>
              </a:spcBef>
              <a:spcAft>
                <a:spcPts val="0"/>
              </a:spcAft>
              <a:buNone/>
            </a:pPr>
            <a:r>
              <a:rPr lang="en-GB" baseline="0" dirty="0" smtClean="0"/>
              <a:t>Imagine you’re finally allowed to have a Instagram account and you want to add your friend’s cousin, Harry Smyth. You search for his name and you find two Harry Smyth accounts. By looking at the accounts, which one do you think is real? </a:t>
            </a:r>
          </a:p>
          <a:p>
            <a:pPr marL="0" lvl="0" indent="0" algn="l" rtl="0">
              <a:spcBef>
                <a:spcPts val="0"/>
              </a:spcBef>
              <a:spcAft>
                <a:spcPts val="0"/>
              </a:spcAft>
              <a:buNone/>
            </a:pPr>
            <a:endParaRPr lang="en-GB" baseline="0" dirty="0" smtClean="0"/>
          </a:p>
          <a:p>
            <a:pPr marL="0" lvl="0" indent="0" algn="l" rtl="0">
              <a:spcBef>
                <a:spcPts val="0"/>
              </a:spcBef>
              <a:spcAft>
                <a:spcPts val="0"/>
              </a:spcAft>
              <a:buNone/>
            </a:pPr>
            <a:r>
              <a:rPr lang="en-GB" baseline="0" dirty="0" smtClean="0"/>
              <a:t>Pair work: do this investigation work with the person beside you and fill out your reasons why on your worksheet. You will be able to see the two accounts better on the worksheet.</a:t>
            </a:r>
          </a:p>
          <a:p>
            <a:pPr marL="0" lvl="0" indent="0" algn="l" rtl="0">
              <a:spcBef>
                <a:spcPts val="0"/>
              </a:spcBef>
              <a:spcAft>
                <a:spcPts val="0"/>
              </a:spcAft>
              <a:buNone/>
            </a:pPr>
            <a:endParaRPr lang="en-GB" baseline="0" dirty="0" smtClean="0"/>
          </a:p>
          <a:p>
            <a:pPr marL="0" lvl="0" indent="0" algn="l" rtl="0">
              <a:spcBef>
                <a:spcPts val="0"/>
              </a:spcBef>
              <a:spcAft>
                <a:spcPts val="0"/>
              </a:spcAft>
              <a:buNone/>
            </a:pPr>
            <a:r>
              <a:rPr lang="en-GB" baseline="0" dirty="0" smtClean="0"/>
              <a:t>Some clues – Look at the names and look at the amount of followers they both have. Which one looks more realistic?</a:t>
            </a:r>
          </a:p>
          <a:p>
            <a:endParaRPr lang="en-GB" dirty="0"/>
          </a:p>
        </p:txBody>
      </p:sp>
    </p:spTree>
    <p:extLst>
      <p:ext uri="{BB962C8B-B14F-4D97-AF65-F5344CB8AC3E}">
        <p14:creationId xmlns:p14="http://schemas.microsoft.com/office/powerpoint/2010/main" val="3699884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ad7644d5ba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ad7644d5ba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smtClean="0"/>
              <a:t>30</a:t>
            </a:r>
            <a:r>
              <a:rPr lang="en-GB" baseline="0" dirty="0" smtClean="0"/>
              <a:t> seconds</a:t>
            </a:r>
          </a:p>
          <a:p>
            <a:pPr marL="0" lvl="0" indent="0" algn="l" rtl="0">
              <a:spcBef>
                <a:spcPts val="0"/>
              </a:spcBef>
              <a:spcAft>
                <a:spcPts val="0"/>
              </a:spcAft>
              <a:buNone/>
            </a:pPr>
            <a:r>
              <a:rPr lang="en-GB" b="1" baseline="0" dirty="0" smtClean="0"/>
              <a:t>Key messages: </a:t>
            </a:r>
            <a:r>
              <a:rPr lang="en-GB" baseline="0" dirty="0" smtClean="0"/>
              <a:t>Discussion around how the internet helps people learn/what apps/website children use to learn new things</a:t>
            </a:r>
          </a:p>
          <a:p>
            <a:pPr marL="0" lvl="0" indent="0" algn="l" rtl="0">
              <a:spcBef>
                <a:spcPts val="0"/>
              </a:spcBef>
              <a:spcAft>
                <a:spcPts val="0"/>
              </a:spcAft>
              <a:buNone/>
            </a:pPr>
            <a:endParaRPr lang="en-GB" baseline="0" dirty="0" smtClean="0"/>
          </a:p>
          <a:p>
            <a:pPr marL="0" lvl="0" indent="0" algn="l" rtl="0">
              <a:spcBef>
                <a:spcPts val="0"/>
              </a:spcBef>
              <a:spcAft>
                <a:spcPts val="0"/>
              </a:spcAft>
              <a:buNone/>
            </a:pPr>
            <a:r>
              <a:rPr lang="en-GB" dirty="0" smtClean="0"/>
              <a:t>Barnardos always</a:t>
            </a:r>
            <a:r>
              <a:rPr lang="en-GB" baseline="0" dirty="0" smtClean="0"/>
              <a:t> love to hear from children, which is why the first question is how the internet helps you learn. What apps/websites do you like to use to learn new things from? </a:t>
            </a:r>
          </a:p>
          <a:p>
            <a:pPr marL="0" lvl="0" indent="0" algn="l" rtl="0">
              <a:spcBef>
                <a:spcPts val="0"/>
              </a:spcBef>
              <a:spcAft>
                <a:spcPts val="0"/>
              </a:spcAft>
              <a:buNone/>
            </a:pPr>
            <a:endParaRPr lang="en-GB" baseline="0" dirty="0" smtClean="0"/>
          </a:p>
          <a:p>
            <a:pPr marL="0" lvl="0" indent="0" algn="l" rtl="0">
              <a:spcBef>
                <a:spcPts val="0"/>
              </a:spcBef>
              <a:spcAft>
                <a:spcPts val="0"/>
              </a:spcAft>
              <a:buNone/>
            </a:pPr>
            <a:r>
              <a:rPr lang="en-GB" b="1" baseline="0" dirty="0" smtClean="0"/>
              <a:t>Pair work</a:t>
            </a:r>
            <a:r>
              <a:rPr lang="en-GB" baseline="0" dirty="0" smtClean="0"/>
              <a:t>: working with your pod, talk to the person beside you about how you use the internet to learn new things. On the next slide, you’ll see lots of logos/websites that might give you inspiration. I’ll give you 30 seconds to discuss. If there are any websites/apps missing from the next slide that you use regularly, let me know and I can add it. </a:t>
            </a: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b47f9453e4_1_4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b47f9453e4_1_4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smtClean="0"/>
              <a:t>5 </a:t>
            </a:r>
            <a:r>
              <a:rPr lang="en-GB" dirty="0" err="1" smtClean="0"/>
              <a:t>mins</a:t>
            </a:r>
            <a:r>
              <a:rPr lang="en-GB" dirty="0" smtClean="0"/>
              <a:t> (for full activity)</a:t>
            </a:r>
          </a:p>
          <a:p>
            <a:pPr marL="0" lvl="0" indent="0" algn="l" rtl="0">
              <a:spcBef>
                <a:spcPts val="0"/>
              </a:spcBef>
              <a:spcAft>
                <a:spcPts val="0"/>
              </a:spcAft>
              <a:buNone/>
            </a:pPr>
            <a:r>
              <a:rPr lang="en-GB" b="1" dirty="0" smtClean="0"/>
              <a:t>Key messages</a:t>
            </a:r>
            <a:r>
              <a:rPr lang="en-GB" dirty="0" smtClean="0"/>
              <a:t>: complete activity 4 on worksheet,</a:t>
            </a:r>
            <a:r>
              <a:rPr lang="en-GB" baseline="0" dirty="0" smtClean="0"/>
              <a:t> discussing your answers with your partner</a:t>
            </a:r>
          </a:p>
          <a:p>
            <a:pPr marL="0" lvl="0" indent="0" algn="l" rtl="0">
              <a:spcBef>
                <a:spcPts val="0"/>
              </a:spcBef>
              <a:spcAft>
                <a:spcPts val="0"/>
              </a:spcAft>
              <a:buNone/>
            </a:pPr>
            <a:endParaRPr lang="en-GB" baseline="0" dirty="0" smtClean="0"/>
          </a:p>
          <a:p>
            <a:pPr marL="0" lvl="0" indent="0" algn="l" rtl="0">
              <a:spcBef>
                <a:spcPts val="0"/>
              </a:spcBef>
              <a:spcAft>
                <a:spcPts val="0"/>
              </a:spcAft>
              <a:buNone/>
            </a:pPr>
            <a:r>
              <a:rPr lang="en-GB" baseline="0" dirty="0" smtClean="0"/>
              <a:t>Which one is the fake account and WHY?</a:t>
            </a:r>
            <a:endParaRP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smtClean="0"/>
              <a:t>2 </a:t>
            </a:r>
            <a:r>
              <a:rPr lang="en-GB" dirty="0" err="1" smtClean="0"/>
              <a:t>mins</a:t>
            </a:r>
            <a:endParaRPr lang="en-GB" dirty="0" smtClean="0"/>
          </a:p>
          <a:p>
            <a:pPr marL="0" lvl="0" indent="0" algn="l" rtl="0">
              <a:spcBef>
                <a:spcPts val="0"/>
              </a:spcBef>
              <a:spcAft>
                <a:spcPts val="0"/>
              </a:spcAft>
              <a:buNone/>
            </a:pPr>
            <a:r>
              <a:rPr lang="en-GB" b="1" dirty="0" smtClean="0"/>
              <a:t>Key message: </a:t>
            </a:r>
            <a:r>
              <a:rPr lang="en-GB" dirty="0" smtClean="0"/>
              <a:t>Feedback answers</a:t>
            </a:r>
          </a:p>
          <a:p>
            <a:pPr marL="0" lvl="0" indent="0" algn="l" rtl="0">
              <a:spcBef>
                <a:spcPts val="0"/>
              </a:spcBef>
              <a:spcAft>
                <a:spcPts val="0"/>
              </a:spcAft>
              <a:buNone/>
            </a:pPr>
            <a:endParaRPr lang="en-GB" dirty="0" smtClean="0"/>
          </a:p>
          <a:p>
            <a:pPr marL="0" lvl="0" indent="0" algn="l" rtl="0">
              <a:spcBef>
                <a:spcPts val="0"/>
              </a:spcBef>
              <a:spcAft>
                <a:spcPts val="0"/>
              </a:spcAft>
              <a:buNone/>
            </a:pPr>
            <a:r>
              <a:rPr lang="en-GB" dirty="0" smtClean="0"/>
              <a:t>Which one is the fake</a:t>
            </a:r>
            <a:r>
              <a:rPr lang="en-GB" baseline="0" dirty="0" smtClean="0"/>
              <a:t> account? </a:t>
            </a:r>
            <a:r>
              <a:rPr lang="en-GB" b="1" baseline="0" dirty="0" smtClean="0"/>
              <a:t>Answer B </a:t>
            </a:r>
            <a:r>
              <a:rPr lang="en-GB" baseline="0" dirty="0" smtClean="0"/>
              <a:t>(reasons why on next slide)</a:t>
            </a:r>
          </a:p>
          <a:p>
            <a:endParaRPr lang="en-GB" dirty="0"/>
          </a:p>
        </p:txBody>
      </p:sp>
    </p:spTree>
    <p:extLst>
      <p:ext uri="{BB962C8B-B14F-4D97-AF65-F5344CB8AC3E}">
        <p14:creationId xmlns:p14="http://schemas.microsoft.com/office/powerpoint/2010/main" val="41327698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smtClean="0"/>
              <a:t>2 </a:t>
            </a:r>
            <a:r>
              <a:rPr lang="en-GB" dirty="0" err="1" smtClean="0"/>
              <a:t>mins</a:t>
            </a:r>
            <a:endParaRPr lang="en-GB" dirty="0" smtClean="0"/>
          </a:p>
          <a:p>
            <a:pPr marL="0" lvl="0" indent="0" algn="l" rtl="0">
              <a:spcBef>
                <a:spcPts val="0"/>
              </a:spcBef>
              <a:spcAft>
                <a:spcPts val="0"/>
              </a:spcAft>
              <a:buNone/>
            </a:pPr>
            <a:r>
              <a:rPr lang="en-GB" b="1" dirty="0" smtClean="0"/>
              <a:t>Key messages: </a:t>
            </a:r>
            <a:r>
              <a:rPr lang="en-GB" dirty="0" smtClean="0"/>
              <a:t>Reasons why B is a fake account</a:t>
            </a:r>
          </a:p>
          <a:p>
            <a:pPr marL="0" lvl="0" indent="0" algn="l" rtl="0">
              <a:spcBef>
                <a:spcPts val="0"/>
              </a:spcBef>
              <a:spcAft>
                <a:spcPts val="0"/>
              </a:spcAft>
              <a:buNone/>
            </a:pPr>
            <a:endParaRPr lang="en-GB" dirty="0" smtClean="0"/>
          </a:p>
          <a:p>
            <a:pPr marL="228600" lvl="0" indent="-228600" algn="l" rtl="0">
              <a:spcBef>
                <a:spcPts val="0"/>
              </a:spcBef>
              <a:spcAft>
                <a:spcPts val="0"/>
              </a:spcAft>
              <a:buAutoNum type="arabicParenR"/>
            </a:pPr>
            <a:r>
              <a:rPr lang="en-GB" dirty="0" smtClean="0"/>
              <a:t>Spelling of his name is different – </a:t>
            </a:r>
            <a:r>
              <a:rPr lang="en-GB" dirty="0" err="1" smtClean="0"/>
              <a:t>Harry.Smith</a:t>
            </a:r>
            <a:r>
              <a:rPr lang="en-GB" baseline="0" dirty="0" smtClean="0"/>
              <a:t> (not Smyth)</a:t>
            </a:r>
          </a:p>
          <a:p>
            <a:pPr marL="228600" lvl="0" indent="-228600" algn="l" rtl="0">
              <a:spcBef>
                <a:spcPts val="0"/>
              </a:spcBef>
              <a:spcAft>
                <a:spcPts val="0"/>
              </a:spcAft>
              <a:buAutoNum type="arabicParenR"/>
            </a:pPr>
            <a:r>
              <a:rPr lang="en-GB" baseline="0" dirty="0" smtClean="0"/>
              <a:t>He only has 4 posts, but he has 1700 followers. This doesn’t seem realistic</a:t>
            </a:r>
          </a:p>
          <a:p>
            <a:pPr marL="228600" lvl="0" indent="-228600" algn="l" rtl="0">
              <a:spcBef>
                <a:spcPts val="0"/>
              </a:spcBef>
              <a:spcAft>
                <a:spcPts val="0"/>
              </a:spcAft>
              <a:buAutoNum type="arabicParenR"/>
            </a:pPr>
            <a:r>
              <a:rPr lang="en-GB" baseline="0" dirty="0" smtClean="0"/>
              <a:t>He doesn’t have any pictures of himself. Although this is good that he is not revealing personal information, it makes it harder to know who he is. </a:t>
            </a:r>
          </a:p>
          <a:p>
            <a:pPr marL="228600" lvl="0" indent="-228600" algn="l" rtl="0">
              <a:spcBef>
                <a:spcPts val="0"/>
              </a:spcBef>
              <a:spcAft>
                <a:spcPts val="0"/>
              </a:spcAft>
              <a:buAutoNum type="arabicParenR"/>
            </a:pPr>
            <a:r>
              <a:rPr lang="en-GB" baseline="0" dirty="0" smtClean="0"/>
              <a:t>He is followed by followers who don’t appear to have real names ‘gamergirl000222’, ‘follow4follow_994’. These look like fake accounts, or ones that you can buy. They can actually be robots or ‘bots’ and they are not real at all</a:t>
            </a:r>
          </a:p>
          <a:p>
            <a:pPr marL="228600" lvl="0" indent="-228600" algn="l" rtl="0">
              <a:spcBef>
                <a:spcPts val="0"/>
              </a:spcBef>
              <a:spcAft>
                <a:spcPts val="0"/>
              </a:spcAft>
              <a:buAutoNum type="arabicParenR"/>
            </a:pPr>
            <a:endParaRPr lang="en-GB" b="1" baseline="0" dirty="0" smtClean="0"/>
          </a:p>
          <a:p>
            <a:pPr marL="0" lvl="0" indent="0" algn="l" rtl="0">
              <a:spcBef>
                <a:spcPts val="0"/>
              </a:spcBef>
              <a:spcAft>
                <a:spcPts val="0"/>
              </a:spcAft>
              <a:buNone/>
            </a:pPr>
            <a:r>
              <a:rPr lang="en-GB" b="1" dirty="0" smtClean="0"/>
              <a:t>Top tips on finding fake accounts</a:t>
            </a:r>
            <a:r>
              <a:rPr lang="en-GB" b="1" baseline="0" dirty="0" smtClean="0"/>
              <a:t> (6</a:t>
            </a:r>
            <a:r>
              <a:rPr lang="en-GB" b="1" baseline="30000" dirty="0" smtClean="0"/>
              <a:t>th</a:t>
            </a:r>
            <a:r>
              <a:rPr lang="en-GB" b="1" baseline="0" dirty="0" smtClean="0"/>
              <a:t> class)</a:t>
            </a:r>
            <a:endParaRPr lang="en-GB" b="1" dirty="0" smtClean="0"/>
          </a:p>
          <a:p>
            <a:pPr marL="228600" lvl="0" indent="-228600" algn="l" rtl="0">
              <a:spcBef>
                <a:spcPts val="0"/>
              </a:spcBef>
              <a:spcAft>
                <a:spcPts val="0"/>
              </a:spcAft>
              <a:buAutoNum type="arabicParenR"/>
            </a:pPr>
            <a:r>
              <a:rPr lang="en-GB" dirty="0" smtClean="0"/>
              <a:t>Check when the person first</a:t>
            </a:r>
            <a:r>
              <a:rPr lang="en-GB" baseline="0" dirty="0" smtClean="0"/>
              <a:t> joined the platform. If you joined 3 days ago and have 1000 followers or friends, this is a fake account</a:t>
            </a:r>
          </a:p>
          <a:p>
            <a:pPr marL="228600" lvl="0" indent="-228600" algn="l" rtl="0">
              <a:spcBef>
                <a:spcPts val="0"/>
              </a:spcBef>
              <a:spcAft>
                <a:spcPts val="0"/>
              </a:spcAft>
              <a:buAutoNum type="arabicParenR"/>
            </a:pPr>
            <a:r>
              <a:rPr lang="en-GB" baseline="0" dirty="0" smtClean="0"/>
              <a:t>Check the username profile and name – does it sound like a real name? (Instagram/Facebook have a ‘real name policy’ meaning that on their platform, you need to use your real name, not a nick name. They say this helps with being able to identify fake accounts.</a:t>
            </a:r>
          </a:p>
          <a:p>
            <a:pPr marL="228600" lvl="0" indent="-228600" algn="l" rtl="0">
              <a:spcBef>
                <a:spcPts val="0"/>
              </a:spcBef>
              <a:spcAft>
                <a:spcPts val="0"/>
              </a:spcAft>
              <a:buAutoNum type="arabicParenR"/>
            </a:pPr>
            <a:r>
              <a:rPr lang="en-GB" baseline="0" dirty="0" smtClean="0"/>
              <a:t>Does the person post the same content all the time? It could be a machine/robot and not a real person</a:t>
            </a:r>
          </a:p>
          <a:p>
            <a:pPr marL="228600" lvl="0" indent="-228600" algn="l" rtl="0">
              <a:spcBef>
                <a:spcPts val="0"/>
              </a:spcBef>
              <a:spcAft>
                <a:spcPts val="0"/>
              </a:spcAft>
              <a:buAutoNum type="arabicParenR"/>
            </a:pPr>
            <a:r>
              <a:rPr lang="en-GB" baseline="0" dirty="0" smtClean="0"/>
              <a:t>How many followers do they have – is this realistic?</a:t>
            </a:r>
          </a:p>
          <a:p>
            <a:pPr marL="228600" lvl="0" indent="-228600" algn="l" rtl="0">
              <a:spcBef>
                <a:spcPts val="0"/>
              </a:spcBef>
              <a:spcAft>
                <a:spcPts val="0"/>
              </a:spcAft>
              <a:buAutoNum type="arabicParenR"/>
            </a:pPr>
            <a:r>
              <a:rPr lang="en-GB" baseline="0" dirty="0" smtClean="0"/>
              <a:t>Always check with your friend how they spell their username so you’re sure you’re adding the right person</a:t>
            </a:r>
          </a:p>
          <a:p>
            <a:endParaRPr lang="en-GB" dirty="0"/>
          </a:p>
        </p:txBody>
      </p:sp>
    </p:spTree>
    <p:extLst>
      <p:ext uri="{BB962C8B-B14F-4D97-AF65-F5344CB8AC3E}">
        <p14:creationId xmlns:p14="http://schemas.microsoft.com/office/powerpoint/2010/main" val="18464153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smtClean="0"/>
              <a:t>3 minutes</a:t>
            </a:r>
          </a:p>
          <a:p>
            <a:pPr marL="0" lvl="0" indent="0" algn="l" rtl="0">
              <a:spcBef>
                <a:spcPts val="0"/>
              </a:spcBef>
              <a:spcAft>
                <a:spcPts val="0"/>
              </a:spcAft>
              <a:buNone/>
            </a:pPr>
            <a:r>
              <a:rPr lang="en-GB" b="1" dirty="0" smtClean="0"/>
              <a:t>Key messages: </a:t>
            </a:r>
            <a:r>
              <a:rPr lang="en-GB" dirty="0" smtClean="0"/>
              <a:t>top tips</a:t>
            </a:r>
            <a:r>
              <a:rPr lang="en-GB" baseline="0" dirty="0" smtClean="0"/>
              <a:t> for thinking smart online re: information + people</a:t>
            </a:r>
          </a:p>
          <a:p>
            <a:endParaRPr lang="en-GB" dirty="0"/>
          </a:p>
        </p:txBody>
      </p:sp>
    </p:spTree>
    <p:extLst>
      <p:ext uri="{BB962C8B-B14F-4D97-AF65-F5344CB8AC3E}">
        <p14:creationId xmlns:p14="http://schemas.microsoft.com/office/powerpoint/2010/main" val="12926276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ad7644d5ba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ad7644d5ba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smtClean="0"/>
              <a:t>30 seconds</a:t>
            </a:r>
          </a:p>
          <a:p>
            <a:pPr marL="0" lvl="0" indent="0" algn="l" rtl="0">
              <a:spcBef>
                <a:spcPts val="0"/>
              </a:spcBef>
              <a:spcAft>
                <a:spcPts val="0"/>
              </a:spcAft>
              <a:buNone/>
            </a:pPr>
            <a:r>
              <a:rPr lang="en-GB" b="1" dirty="0" smtClean="0"/>
              <a:t>Key message</a:t>
            </a:r>
            <a:r>
              <a:rPr lang="en-GB" dirty="0" smtClean="0"/>
              <a:t>: recap on the</a:t>
            </a:r>
            <a:r>
              <a:rPr lang="en-GB" baseline="0" dirty="0" smtClean="0"/>
              <a:t> rules to be STAR online</a:t>
            </a:r>
          </a:p>
          <a:p>
            <a:pPr marL="0" lvl="0" indent="0" algn="l" rtl="0">
              <a:spcBef>
                <a:spcPts val="0"/>
              </a:spcBef>
              <a:spcAft>
                <a:spcPts val="0"/>
              </a:spcAft>
              <a:buNone/>
            </a:pPr>
            <a:endParaRPr lang="en-GB" baseline="0" dirty="0" smtClean="0"/>
          </a:p>
          <a:p>
            <a:pPr marL="0" lvl="0" indent="0" algn="l" rtl="0">
              <a:spcBef>
                <a:spcPts val="0"/>
              </a:spcBef>
              <a:spcAft>
                <a:spcPts val="0"/>
              </a:spcAft>
              <a:buNone/>
            </a:pPr>
            <a:r>
              <a:rPr lang="en-GB" baseline="0" dirty="0" smtClean="0"/>
              <a:t>Hopefully you now feel like you’re able to THINK SMART online when it comes to information and people online. Thank you for helping Tadhg. Watch out for more videos soon!</a:t>
            </a:r>
            <a:endParaRPr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b47f9453e4_1_4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b47f9453e4_1_4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smtClean="0"/>
              <a:t>30 seconds</a:t>
            </a:r>
          </a:p>
          <a:p>
            <a:pPr marL="0" lvl="0" indent="0" algn="l" rtl="0">
              <a:spcBef>
                <a:spcPts val="0"/>
              </a:spcBef>
              <a:spcAft>
                <a:spcPts val="0"/>
              </a:spcAft>
              <a:buNone/>
            </a:pPr>
            <a:r>
              <a:rPr lang="en-GB" b="1" dirty="0" smtClean="0"/>
              <a:t>Key messages</a:t>
            </a:r>
            <a:r>
              <a:rPr lang="en-GB" dirty="0" smtClean="0"/>
              <a:t>: Be Internet Legends is a website that Google owns. </a:t>
            </a:r>
          </a:p>
          <a:p>
            <a:pPr marL="0" lvl="0" indent="0" algn="l" rtl="0">
              <a:spcBef>
                <a:spcPts val="0"/>
              </a:spcBef>
              <a:spcAft>
                <a:spcPts val="0"/>
              </a:spcAft>
              <a:buNone/>
            </a:pPr>
            <a:endParaRPr lang="en-GB" dirty="0" smtClean="0"/>
          </a:p>
          <a:p>
            <a:pPr marL="0" lvl="0" indent="0" algn="l" rtl="0">
              <a:spcBef>
                <a:spcPts val="0"/>
              </a:spcBef>
              <a:spcAft>
                <a:spcPts val="0"/>
              </a:spcAft>
              <a:buNone/>
            </a:pPr>
            <a:r>
              <a:rPr lang="en-GB" dirty="0" smtClean="0"/>
              <a:t>On</a:t>
            </a:r>
            <a:r>
              <a:rPr lang="en-GB" baseline="0" dirty="0" smtClean="0"/>
              <a:t> it, there are lesson plans for teachers that expand on the think smart idea. It looks at phishing and scams. There are also resources for parents.</a:t>
            </a:r>
          </a:p>
          <a:p>
            <a:pPr marL="0" lvl="0" indent="0" algn="l" rtl="0">
              <a:spcBef>
                <a:spcPts val="0"/>
              </a:spcBef>
              <a:spcAft>
                <a:spcPts val="0"/>
              </a:spcAft>
              <a:buNone/>
            </a:pPr>
            <a:endParaRPr lang="en-GB" baseline="0" dirty="0" smtClean="0"/>
          </a:p>
          <a:p>
            <a:pPr marL="0" lvl="0" indent="0" algn="l" rtl="0">
              <a:spcBef>
                <a:spcPts val="0"/>
              </a:spcBef>
              <a:spcAft>
                <a:spcPts val="0"/>
              </a:spcAft>
              <a:buNone/>
            </a:pPr>
            <a:r>
              <a:rPr lang="en-GB" baseline="0" dirty="0" smtClean="0"/>
              <a:t>There is also </a:t>
            </a:r>
            <a:r>
              <a:rPr lang="en-GB" baseline="0" dirty="0" err="1" smtClean="0"/>
              <a:t>Interland</a:t>
            </a:r>
            <a:r>
              <a:rPr lang="en-GB" baseline="0" dirty="0" smtClean="0"/>
              <a:t>, which is an online game about online safety for children aged 7-11. There are 4 lands and they get to test their knowledge about being smart online. </a:t>
            </a:r>
            <a:endParaRPr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b47f9453e4_1_4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b47f9453e4_1_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smtClean="0"/>
              <a:t>30 seconds</a:t>
            </a:r>
          </a:p>
          <a:p>
            <a:pPr marL="0" lvl="0" indent="0" algn="l" rtl="0">
              <a:spcBef>
                <a:spcPts val="0"/>
              </a:spcBef>
              <a:spcAft>
                <a:spcPts val="0"/>
              </a:spcAft>
              <a:buNone/>
            </a:pPr>
            <a:r>
              <a:rPr lang="en-GB" b="1" dirty="0" smtClean="0"/>
              <a:t>Key messages: </a:t>
            </a:r>
            <a:r>
              <a:rPr lang="en-GB" dirty="0" smtClean="0"/>
              <a:t>explaining</a:t>
            </a:r>
            <a:r>
              <a:rPr lang="en-GB" baseline="0" dirty="0" smtClean="0"/>
              <a:t> the different lands on </a:t>
            </a:r>
            <a:r>
              <a:rPr lang="en-GB" baseline="0" dirty="0" err="1" smtClean="0"/>
              <a:t>Interland</a:t>
            </a:r>
            <a:endParaRPr lang="en-GB" baseline="0" dirty="0" smtClean="0"/>
          </a:p>
          <a:p>
            <a:pPr marL="0" lvl="0" indent="0" algn="l" rtl="0">
              <a:spcBef>
                <a:spcPts val="0"/>
              </a:spcBef>
              <a:spcAft>
                <a:spcPts val="0"/>
              </a:spcAft>
              <a:buNone/>
            </a:pPr>
            <a:endParaRPr lang="en-GB" baseline="0" dirty="0" smtClean="0"/>
          </a:p>
          <a:p>
            <a:pPr marL="0" lvl="0" indent="0" algn="l" rtl="0">
              <a:spcBef>
                <a:spcPts val="0"/>
              </a:spcBef>
              <a:spcAft>
                <a:spcPts val="0"/>
              </a:spcAft>
              <a:buNone/>
            </a:pPr>
            <a:r>
              <a:rPr lang="en-GB" baseline="0" dirty="0" smtClean="0"/>
              <a:t>Reality river looks at scams and phishing and you need to decide if a message looks OK or not</a:t>
            </a:r>
          </a:p>
          <a:p>
            <a:pPr marL="0" lvl="0" indent="0" algn="l" rtl="0">
              <a:spcBef>
                <a:spcPts val="0"/>
              </a:spcBef>
              <a:spcAft>
                <a:spcPts val="0"/>
              </a:spcAft>
              <a:buNone/>
            </a:pPr>
            <a:r>
              <a:rPr lang="en-GB" baseline="0" dirty="0" smtClean="0"/>
              <a:t>Mindful mountain looks at who you should share personal information with</a:t>
            </a:r>
          </a:p>
          <a:p>
            <a:pPr marL="0" lvl="0" indent="0" algn="l" rtl="0">
              <a:spcBef>
                <a:spcPts val="0"/>
              </a:spcBef>
              <a:spcAft>
                <a:spcPts val="0"/>
              </a:spcAft>
              <a:buNone/>
            </a:pPr>
            <a:r>
              <a:rPr lang="en-GB" baseline="0" dirty="0" smtClean="0"/>
              <a:t>Tower of Treasure looks at how to build strong passwords</a:t>
            </a:r>
          </a:p>
          <a:p>
            <a:pPr marL="0" lvl="0" indent="0" algn="l" rtl="0">
              <a:spcBef>
                <a:spcPts val="0"/>
              </a:spcBef>
              <a:spcAft>
                <a:spcPts val="0"/>
              </a:spcAft>
              <a:buNone/>
            </a:pPr>
            <a:r>
              <a:rPr lang="en-GB" baseline="0" dirty="0" smtClean="0"/>
              <a:t>Kind kingdom looks at cyberbullying and how to be an </a:t>
            </a:r>
            <a:r>
              <a:rPr lang="en-GB" baseline="0" dirty="0" err="1" smtClean="0"/>
              <a:t>upstander</a:t>
            </a:r>
            <a:r>
              <a:rPr lang="en-GB" baseline="0" dirty="0" smtClean="0"/>
              <a:t> online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a00db94b5a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a00db94b5a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smtClean="0"/>
              <a:t>30 seconds</a:t>
            </a:r>
          </a:p>
          <a:p>
            <a:pPr marL="0" lvl="0" indent="0" algn="l" rtl="0">
              <a:spcBef>
                <a:spcPts val="0"/>
              </a:spcBef>
              <a:spcAft>
                <a:spcPts val="0"/>
              </a:spcAft>
              <a:buNone/>
            </a:pPr>
            <a:r>
              <a:rPr lang="en-GB" b="1" dirty="0" smtClean="0"/>
              <a:t>Key</a:t>
            </a:r>
            <a:r>
              <a:rPr lang="en-GB" b="1" baseline="0" dirty="0" smtClean="0"/>
              <a:t> message: </a:t>
            </a:r>
            <a:r>
              <a:rPr lang="en-GB" baseline="0" dirty="0" smtClean="0"/>
              <a:t>Discussion around how children use the internet to learn and what apps/websites they like to use</a:t>
            </a:r>
          </a:p>
          <a:p>
            <a:pPr marL="0" lvl="0" indent="0" algn="l" rtl="0">
              <a:spcBef>
                <a:spcPts val="0"/>
              </a:spcBef>
              <a:spcAft>
                <a:spcPts val="0"/>
              </a:spcAft>
              <a:buNone/>
            </a:pPr>
            <a:endParaRPr lang="en-GB" baseline="0" dirty="0" smtClean="0"/>
          </a:p>
          <a:p>
            <a:pPr marL="0" lvl="0" indent="0" algn="l" rtl="0">
              <a:spcBef>
                <a:spcPts val="0"/>
              </a:spcBef>
              <a:spcAft>
                <a:spcPts val="0"/>
              </a:spcAft>
              <a:buNone/>
            </a:pPr>
            <a:r>
              <a:rPr lang="en-GB" baseline="0" dirty="0" smtClean="0"/>
              <a:t>Discussion question: How does the internet help you learn? What apps/websites do you use?</a:t>
            </a:r>
          </a:p>
          <a:p>
            <a:pPr marL="0" lvl="0" indent="0" algn="l" rtl="0">
              <a:spcBef>
                <a:spcPts val="0"/>
              </a:spcBef>
              <a:spcAft>
                <a:spcPts val="0"/>
              </a:spcAft>
              <a:buNone/>
            </a:pPr>
            <a:endParaRPr lang="en-GB" baseline="0" dirty="0" smtClean="0"/>
          </a:p>
          <a:p>
            <a:pPr marL="0" lvl="0" indent="0" algn="l" rtl="0">
              <a:spcBef>
                <a:spcPts val="0"/>
              </a:spcBef>
              <a:spcAft>
                <a:spcPts val="0"/>
              </a:spcAft>
              <a:buNone/>
            </a:pPr>
            <a:r>
              <a:rPr lang="en-GB" baseline="0" dirty="0" smtClean="0"/>
              <a:t>Feedback as a group</a:t>
            </a:r>
          </a:p>
          <a:p>
            <a:pPr marL="0" lvl="0" indent="0" algn="l" rtl="0">
              <a:spcBef>
                <a:spcPts val="0"/>
              </a:spcBef>
              <a:spcAft>
                <a:spcPts val="0"/>
              </a:spcAft>
              <a:buNone/>
            </a:pPr>
            <a:endParaRPr lang="en-GB" baseline="0" dirty="0" smtClean="0"/>
          </a:p>
          <a:p>
            <a:pPr marL="0" lvl="0" indent="0" algn="l" rtl="0">
              <a:spcBef>
                <a:spcPts val="0"/>
              </a:spcBef>
              <a:spcAft>
                <a:spcPts val="0"/>
              </a:spcAft>
              <a:buNone/>
            </a:pPr>
            <a:r>
              <a:rPr lang="en-GB" b="1" baseline="0" dirty="0" smtClean="0"/>
              <a:t>Wikipedia: </a:t>
            </a:r>
            <a:r>
              <a:rPr lang="en-GB" baseline="0" dirty="0" smtClean="0"/>
              <a:t>a website that functions like an </a:t>
            </a:r>
            <a:r>
              <a:rPr lang="en-GB" baseline="0" dirty="0" err="1" smtClean="0"/>
              <a:t>encylopedia</a:t>
            </a:r>
            <a:r>
              <a:rPr lang="en-GB" baseline="0" dirty="0" smtClean="0"/>
              <a:t>. It is a great first step when you’re looking up information online, but be aware that it is ‘user generated’ meaning anyone in the world can edit articles on Wikipedia. Look out for articles that have a lot of references at the end so it is clear where people have gotten their information from. Check other websites too – don’t use Wikipedia as your only source of information.</a:t>
            </a:r>
          </a:p>
          <a:p>
            <a:pPr marL="0" lvl="0" indent="0" algn="l" rtl="0">
              <a:spcBef>
                <a:spcPts val="0"/>
              </a:spcBef>
              <a:spcAft>
                <a:spcPts val="0"/>
              </a:spcAft>
              <a:buNone/>
            </a:pPr>
            <a:r>
              <a:rPr lang="en-GB" b="1" baseline="0" dirty="0" err="1" smtClean="0"/>
              <a:t>Tik</a:t>
            </a:r>
            <a:r>
              <a:rPr lang="en-GB" b="1" baseline="0" dirty="0" smtClean="0"/>
              <a:t> </a:t>
            </a:r>
            <a:r>
              <a:rPr lang="en-GB" b="1" baseline="0" dirty="0" err="1" smtClean="0"/>
              <a:t>Tok</a:t>
            </a:r>
            <a:r>
              <a:rPr lang="en-GB" baseline="0" dirty="0" smtClean="0"/>
              <a:t>: you might use this app to learn how to edit videos</a:t>
            </a:r>
          </a:p>
          <a:p>
            <a:pPr marL="0" lvl="0" indent="0" algn="l" rtl="0">
              <a:spcBef>
                <a:spcPts val="0"/>
              </a:spcBef>
              <a:spcAft>
                <a:spcPts val="0"/>
              </a:spcAft>
              <a:buNone/>
            </a:pPr>
            <a:r>
              <a:rPr lang="en-GB" b="1" baseline="0" dirty="0" err="1" smtClean="0"/>
              <a:t>Mathetics</a:t>
            </a:r>
            <a:r>
              <a:rPr lang="en-GB" b="1" baseline="0" dirty="0" smtClean="0"/>
              <a:t>: </a:t>
            </a:r>
            <a:r>
              <a:rPr lang="en-GB" baseline="0" dirty="0" smtClean="0"/>
              <a:t>An app that tests your maths knowledge in a fun way</a:t>
            </a:r>
          </a:p>
          <a:p>
            <a:pPr marL="0" lvl="0" indent="0" algn="l" rtl="0">
              <a:spcBef>
                <a:spcPts val="0"/>
              </a:spcBef>
              <a:spcAft>
                <a:spcPts val="0"/>
              </a:spcAft>
              <a:buNone/>
            </a:pPr>
            <a:r>
              <a:rPr lang="en-GB" b="1" baseline="0" dirty="0" smtClean="0"/>
              <a:t>Scratch: </a:t>
            </a:r>
            <a:r>
              <a:rPr lang="en-GB" baseline="0" dirty="0" smtClean="0"/>
              <a:t>a programme that help children learn how to code in a fun way</a:t>
            </a:r>
          </a:p>
          <a:p>
            <a:pPr marL="0" lvl="0" indent="0" algn="l" rtl="0">
              <a:spcBef>
                <a:spcPts val="0"/>
              </a:spcBef>
              <a:spcAft>
                <a:spcPts val="0"/>
              </a:spcAft>
              <a:buNone/>
            </a:pPr>
            <a:r>
              <a:rPr lang="en-GB" b="1" baseline="0" dirty="0" err="1" smtClean="0"/>
              <a:t>Duolingo</a:t>
            </a:r>
            <a:r>
              <a:rPr lang="en-GB" baseline="0" dirty="0" smtClean="0"/>
              <a:t>: A free app whereby you can learn a new language in an accessible way</a:t>
            </a:r>
          </a:p>
          <a:p>
            <a:pPr marL="0" lvl="0" indent="0" algn="l" rtl="0">
              <a:spcBef>
                <a:spcPts val="0"/>
              </a:spcBef>
              <a:spcAft>
                <a:spcPts val="0"/>
              </a:spcAft>
              <a:buNone/>
            </a:pPr>
            <a:r>
              <a:rPr lang="en-GB" b="1" baseline="0" dirty="0" smtClean="0"/>
              <a:t>National Geographic Channel: </a:t>
            </a:r>
            <a:r>
              <a:rPr lang="en-GB" baseline="0" dirty="0" smtClean="0"/>
              <a:t>there is a sub section here for children that teaches them about the world and about geography/animals</a:t>
            </a:r>
          </a:p>
          <a:p>
            <a:pPr marL="0" lvl="0" indent="0" algn="l" rtl="0">
              <a:spcBef>
                <a:spcPts val="0"/>
              </a:spcBef>
              <a:spcAft>
                <a:spcPts val="0"/>
              </a:spcAft>
              <a:buNone/>
            </a:pPr>
            <a:r>
              <a:rPr lang="en-GB" b="1" baseline="0" dirty="0" smtClean="0"/>
              <a:t>Minecraft: </a:t>
            </a:r>
            <a:r>
              <a:rPr lang="en-GB" baseline="0" dirty="0" smtClean="0"/>
              <a:t>A game that challenges you to be creative and design and build towns/villages</a:t>
            </a:r>
          </a:p>
          <a:p>
            <a:pPr marL="0" lvl="0" indent="0" algn="l" rtl="0">
              <a:spcBef>
                <a:spcPts val="0"/>
              </a:spcBef>
              <a:spcAft>
                <a:spcPts val="0"/>
              </a:spcAft>
              <a:buNone/>
            </a:pPr>
            <a:r>
              <a:rPr lang="en-GB" b="1" baseline="0" dirty="0" err="1" smtClean="0"/>
              <a:t>Youtube</a:t>
            </a:r>
            <a:r>
              <a:rPr lang="en-GB" baseline="0" dirty="0" smtClean="0"/>
              <a:t>: an endless supply of educational videos and ‘how to videos’</a:t>
            </a:r>
          </a:p>
          <a:p>
            <a:pPr marL="0" lvl="0" indent="0" algn="l" rtl="0">
              <a:spcBef>
                <a:spcPts val="0"/>
              </a:spcBef>
              <a:spcAft>
                <a:spcPts val="0"/>
              </a:spcAft>
              <a:buNone/>
            </a:pPr>
            <a:r>
              <a:rPr lang="en-GB" b="1" baseline="0" dirty="0" smtClean="0"/>
              <a:t>Cula4: </a:t>
            </a:r>
            <a:r>
              <a:rPr lang="en-GB" baseline="0" dirty="0" smtClean="0"/>
              <a:t>a TV show in Irish</a:t>
            </a:r>
          </a:p>
          <a:p>
            <a:pPr marL="0" lvl="0" indent="0" algn="l" rtl="0">
              <a:spcBef>
                <a:spcPts val="0"/>
              </a:spcBef>
              <a:spcAft>
                <a:spcPts val="0"/>
              </a:spcAft>
              <a:buNone/>
            </a:pPr>
            <a:r>
              <a:rPr lang="en-GB" b="1" baseline="0" dirty="0" err="1" smtClean="0"/>
              <a:t>Tappity</a:t>
            </a:r>
            <a:r>
              <a:rPr lang="en-GB" baseline="0" dirty="0" smtClean="0"/>
              <a:t> (blue panda): an app that helps children learn science (age 4-10)</a:t>
            </a:r>
          </a:p>
          <a:p>
            <a:pPr marL="0" lvl="0" indent="0" algn="l" rtl="0">
              <a:spcBef>
                <a:spcPts val="0"/>
              </a:spcBef>
              <a:spcAft>
                <a:spcPts val="0"/>
              </a:spcAft>
              <a:buNone/>
            </a:pPr>
            <a:endParaRPr lang="en-GB" baseline="0" dirty="0" smtClean="0"/>
          </a:p>
          <a:p>
            <a:pPr marL="0" lvl="0" indent="0" algn="l" rtl="0">
              <a:spcBef>
                <a:spcPts val="0"/>
              </a:spcBef>
              <a:spcAft>
                <a:spcPts val="0"/>
              </a:spcAft>
              <a:buNone/>
            </a:pPr>
            <a:r>
              <a:rPr lang="en-GB" baseline="0" dirty="0" smtClean="0"/>
              <a:t>Teacher approved apps on Google - https://blog.google/products/google-play/teacher-approved-apps/  </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a00db94b5a_1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a00db94b5a_1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smtClean="0"/>
              <a:t>Optional (if this is preferred than class discussion)</a:t>
            </a:r>
          </a:p>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smtClean="0"/>
              <a:t>2 </a:t>
            </a:r>
            <a:r>
              <a:rPr lang="en-GB" dirty="0" err="1" smtClean="0"/>
              <a:t>mins</a:t>
            </a:r>
            <a:endParaRPr lang="en-GB" dirty="0" smtClean="0"/>
          </a:p>
          <a:p>
            <a:pPr marL="0" lvl="0" indent="0" algn="l" rtl="0">
              <a:spcBef>
                <a:spcPts val="0"/>
              </a:spcBef>
              <a:spcAft>
                <a:spcPts val="0"/>
              </a:spcAft>
              <a:buNone/>
            </a:pPr>
            <a:r>
              <a:rPr lang="en-GB" b="1" dirty="0" smtClean="0"/>
              <a:t>Key messages: </a:t>
            </a:r>
            <a:r>
              <a:rPr lang="en-GB" dirty="0" smtClean="0"/>
              <a:t>We need to be careful and ‘think smart’ about the information (pictures and text) we read and see online, and</a:t>
            </a:r>
            <a:r>
              <a:rPr lang="en-GB" baseline="0" dirty="0" smtClean="0"/>
              <a:t> ‘think smart’ about </a:t>
            </a:r>
            <a:r>
              <a:rPr lang="en-GB" dirty="0" smtClean="0"/>
              <a:t>the strangers who</a:t>
            </a:r>
            <a:r>
              <a:rPr lang="en-GB" baseline="0" dirty="0" smtClean="0"/>
              <a:t> may get in contact with us online</a:t>
            </a:r>
            <a:endParaRPr lang="en-GB" dirty="0" smtClean="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baseline="0" dirty="0" smtClean="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aseline="0" dirty="0" smtClean="0"/>
              <a:t>What do these two images mean to you?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baseline="0" dirty="0" smtClean="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aseline="0" dirty="0" smtClean="0"/>
              <a:t>Can anyone explain fake news to me? Or give me examples of fake news? (</a:t>
            </a:r>
            <a:r>
              <a:rPr lang="en-GB" b="1" baseline="0" dirty="0" smtClean="0"/>
              <a:t>Answers: </a:t>
            </a:r>
            <a:r>
              <a:rPr lang="en-GB" baseline="0" dirty="0" smtClean="0"/>
              <a:t>news that isn’t true, headlines that don’t tell the truth/clickbait, conspiracy theories, information that doesn’t have any evidence or proof behind it)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aseline="0" dirty="0" smtClean="0"/>
              <a:t>Can anyone tell me why we need to be careful about strangers contacting you online? (</a:t>
            </a:r>
            <a:r>
              <a:rPr lang="en-GB" b="1" baseline="0" dirty="0" smtClean="0"/>
              <a:t>Answers: </a:t>
            </a:r>
            <a:r>
              <a:rPr lang="en-GB" baseline="0" dirty="0" smtClean="0"/>
              <a:t>scams, viruses, stealing your identity, stealing your money, adults pretending to be younger to meet up with you)</a:t>
            </a:r>
          </a:p>
          <a:p>
            <a:pPr marL="158750" indent="0">
              <a:buNone/>
            </a:pPr>
            <a:endParaRPr lang="en-GB" dirty="0"/>
          </a:p>
        </p:txBody>
      </p:sp>
    </p:spTree>
    <p:extLst>
      <p:ext uri="{BB962C8B-B14F-4D97-AF65-F5344CB8AC3E}">
        <p14:creationId xmlns:p14="http://schemas.microsoft.com/office/powerpoint/2010/main" val="12162775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b47f9453e4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b47f9453e4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smtClean="0"/>
              <a:t>30 seconds</a:t>
            </a:r>
          </a:p>
          <a:p>
            <a:pPr marL="0" lvl="0" indent="0" algn="l" rtl="0">
              <a:spcBef>
                <a:spcPts val="0"/>
              </a:spcBef>
              <a:spcAft>
                <a:spcPts val="0"/>
              </a:spcAft>
              <a:buNone/>
            </a:pPr>
            <a:r>
              <a:rPr lang="en-GB" b="1" dirty="0" smtClean="0"/>
              <a:t>Key messages: </a:t>
            </a:r>
            <a:r>
              <a:rPr lang="en-GB" dirty="0" smtClean="0"/>
              <a:t>not everything online is true, we</a:t>
            </a:r>
            <a:r>
              <a:rPr lang="en-GB" baseline="0" dirty="0" smtClean="0"/>
              <a:t> need to use our brains, use what we know already and ‘think smart’. </a:t>
            </a:r>
            <a:endParaRPr lang="en-GB" dirty="0" smtClean="0"/>
          </a:p>
          <a:p>
            <a:pPr marL="0" lvl="0" indent="0" algn="l" rtl="0">
              <a:spcBef>
                <a:spcPts val="0"/>
              </a:spcBef>
              <a:spcAft>
                <a:spcPts val="0"/>
              </a:spcAft>
              <a:buNone/>
            </a:pPr>
            <a:endParaRPr lang="en-GB" dirty="0" smtClean="0"/>
          </a:p>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gif"/></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2.gif"/></Relationships>
</file>

<file path=ppt/slides/_rels/slide3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5.gif"/></Relationships>
</file>

<file path=ppt/slides/_rels/slide3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5.gif"/></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gif"/></Relationships>
</file>

<file path=ppt/slides/_rels/slide4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4.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2"/>
            <a:ext cx="9133513" cy="5143498"/>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5D8"/>
        </a:solidFill>
        <a:effectLst/>
      </p:bgPr>
    </p:bg>
    <p:spTree>
      <p:nvGrpSpPr>
        <p:cNvPr id="1" name="Shape 123"/>
        <p:cNvGrpSpPr/>
        <p:nvPr/>
      </p:nvGrpSpPr>
      <p:grpSpPr>
        <a:xfrm>
          <a:off x="0" y="0"/>
          <a:ext cx="0" cy="0"/>
          <a:chOff x="0" y="0"/>
          <a:chExt cx="0" cy="0"/>
        </a:xfrm>
      </p:grpSpPr>
      <p:sp>
        <p:nvSpPr>
          <p:cNvPr id="124" name="Google Shape;124;p23"/>
          <p:cNvSpPr txBox="1"/>
          <p:nvPr/>
        </p:nvSpPr>
        <p:spPr>
          <a:xfrm>
            <a:off x="2379375" y="2419350"/>
            <a:ext cx="4735500" cy="58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3400">
              <a:solidFill>
                <a:srgbClr val="5ED625"/>
              </a:solidFill>
              <a:latin typeface="Concert One"/>
              <a:ea typeface="Concert One"/>
              <a:cs typeface="Concert One"/>
              <a:sym typeface="Concert One"/>
            </a:endParaRPr>
          </a:p>
        </p:txBody>
      </p:sp>
      <p:grpSp>
        <p:nvGrpSpPr>
          <p:cNvPr id="3" name="Group 2"/>
          <p:cNvGrpSpPr/>
          <p:nvPr/>
        </p:nvGrpSpPr>
        <p:grpSpPr>
          <a:xfrm>
            <a:off x="1199066" y="2885176"/>
            <a:ext cx="6789000" cy="2188019"/>
            <a:chOff x="1199066" y="2885176"/>
            <a:chExt cx="6789000" cy="2188019"/>
          </a:xfrm>
        </p:grpSpPr>
        <p:sp>
          <p:nvSpPr>
            <p:cNvPr id="125" name="Google Shape;125;p23"/>
            <p:cNvSpPr txBox="1"/>
            <p:nvPr/>
          </p:nvSpPr>
          <p:spPr>
            <a:xfrm>
              <a:off x="1199066" y="2885176"/>
              <a:ext cx="6789000" cy="58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dirty="0" smtClean="0">
                  <a:solidFill>
                    <a:srgbClr val="5ED625"/>
                  </a:solidFill>
                  <a:latin typeface="Amaranth"/>
                  <a:ea typeface="Amaranth"/>
                  <a:cs typeface="Amaranth"/>
                  <a:sym typeface="Amaranth"/>
                </a:rPr>
                <a:t>Optional: Do </a:t>
              </a:r>
              <a:r>
                <a:rPr lang="en" sz="2800" dirty="0">
                  <a:solidFill>
                    <a:srgbClr val="5ED625"/>
                  </a:solidFill>
                  <a:latin typeface="Amaranth"/>
                  <a:ea typeface="Amaranth"/>
                  <a:cs typeface="Amaranth"/>
                  <a:sym typeface="Amaranth"/>
                </a:rPr>
                <a:t>activity 2 on your worksheet</a:t>
              </a:r>
              <a:endParaRPr sz="2800" dirty="0">
                <a:solidFill>
                  <a:srgbClr val="5ED625"/>
                </a:solidFill>
                <a:latin typeface="Amaranth"/>
                <a:ea typeface="Amaranth"/>
                <a:cs typeface="Amaranth"/>
                <a:sym typeface="Amaranth"/>
              </a:endParaRPr>
            </a:p>
          </p:txBody>
        </p:sp>
        <p:pic>
          <p:nvPicPr>
            <p:cNvPr id="126" name="Google Shape;126;p23"/>
            <p:cNvPicPr preferRelativeResize="0"/>
            <p:nvPr/>
          </p:nvPicPr>
          <p:blipFill rotWithShape="1">
            <a:blip r:embed="rId3">
              <a:alphaModFix/>
            </a:blip>
            <a:srcRect l="31010" t="26836" r="31274" b="34219"/>
            <a:stretch/>
          </p:blipFill>
          <p:spPr>
            <a:xfrm>
              <a:off x="3510951" y="3351002"/>
              <a:ext cx="1769628" cy="1722193"/>
            </a:xfrm>
            <a:prstGeom prst="rect">
              <a:avLst/>
            </a:prstGeom>
            <a:noFill/>
            <a:ln>
              <a:noFill/>
            </a:ln>
          </p:spPr>
        </p:pic>
      </p:grpSp>
      <p:sp>
        <p:nvSpPr>
          <p:cNvPr id="127" name="Google Shape;127;p23"/>
          <p:cNvSpPr txBox="1"/>
          <p:nvPr/>
        </p:nvSpPr>
        <p:spPr>
          <a:xfrm>
            <a:off x="1177500" y="545275"/>
            <a:ext cx="6789000" cy="58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400" dirty="0">
                <a:solidFill>
                  <a:srgbClr val="5ED625"/>
                </a:solidFill>
                <a:latin typeface="Amaranth"/>
                <a:ea typeface="Amaranth"/>
                <a:cs typeface="Amaranth"/>
                <a:sym typeface="Amaranth"/>
              </a:rPr>
              <a:t>What </a:t>
            </a:r>
            <a:r>
              <a:rPr lang="en" sz="4400" dirty="0" smtClean="0">
                <a:solidFill>
                  <a:srgbClr val="5ED625"/>
                </a:solidFill>
                <a:latin typeface="Amaranth"/>
                <a:ea typeface="Amaranth"/>
                <a:cs typeface="Amaranth"/>
                <a:sym typeface="Amaranth"/>
              </a:rPr>
              <a:t>does the word </a:t>
            </a:r>
            <a:r>
              <a:rPr lang="en" sz="4400" dirty="0">
                <a:solidFill>
                  <a:srgbClr val="FF9900"/>
                </a:solidFill>
                <a:latin typeface="Amaranth"/>
                <a:ea typeface="Amaranth"/>
                <a:cs typeface="Amaranth"/>
                <a:sym typeface="Amaranth"/>
              </a:rPr>
              <a:t>reliable</a:t>
            </a:r>
            <a:r>
              <a:rPr lang="en" sz="4400" dirty="0">
                <a:solidFill>
                  <a:srgbClr val="5ED625"/>
                </a:solidFill>
                <a:latin typeface="Amaranth"/>
                <a:ea typeface="Amaranth"/>
                <a:cs typeface="Amaranth"/>
                <a:sym typeface="Amaranth"/>
              </a:rPr>
              <a:t> mean?</a:t>
            </a:r>
            <a:endParaRPr sz="4400" dirty="0">
              <a:solidFill>
                <a:srgbClr val="5ED625"/>
              </a:solidFill>
              <a:latin typeface="Amaranth"/>
              <a:ea typeface="Amaranth"/>
              <a:cs typeface="Amaranth"/>
              <a:sym typeface="Amaranth"/>
            </a:endParaRPr>
          </a:p>
        </p:txBody>
      </p:sp>
      <p:sp>
        <p:nvSpPr>
          <p:cNvPr id="2" name="Oval Callout 1"/>
          <p:cNvSpPr/>
          <p:nvPr/>
        </p:nvSpPr>
        <p:spPr>
          <a:xfrm>
            <a:off x="1380226" y="232913"/>
            <a:ext cx="6426680" cy="1940944"/>
          </a:xfrm>
          <a:prstGeom prst="wedgeEllipseCallout">
            <a:avLst>
              <a:gd name="adj1" fmla="val -42175"/>
              <a:gd name="adj2" fmla="val 7189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5748" y="4474029"/>
            <a:ext cx="1334546" cy="5497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push dir="r"/>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5D8"/>
        </a:solidFill>
        <a:effectLst/>
      </p:bgPr>
    </p:bg>
    <p:spTree>
      <p:nvGrpSpPr>
        <p:cNvPr id="1" name="Shape 131"/>
        <p:cNvGrpSpPr/>
        <p:nvPr/>
      </p:nvGrpSpPr>
      <p:grpSpPr>
        <a:xfrm>
          <a:off x="0" y="0"/>
          <a:ext cx="0" cy="0"/>
          <a:chOff x="0" y="0"/>
          <a:chExt cx="0" cy="0"/>
        </a:xfrm>
      </p:grpSpPr>
      <p:sp>
        <p:nvSpPr>
          <p:cNvPr id="132" name="Google Shape;132;p24"/>
          <p:cNvSpPr txBox="1"/>
          <p:nvPr/>
        </p:nvSpPr>
        <p:spPr>
          <a:xfrm>
            <a:off x="2379375" y="2419350"/>
            <a:ext cx="4735500" cy="58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3400">
              <a:solidFill>
                <a:srgbClr val="5ED625"/>
              </a:solidFill>
              <a:latin typeface="Concert One"/>
              <a:ea typeface="Concert One"/>
              <a:cs typeface="Concert One"/>
              <a:sym typeface="Concert One"/>
            </a:endParaRPr>
          </a:p>
        </p:txBody>
      </p:sp>
      <p:sp>
        <p:nvSpPr>
          <p:cNvPr id="134" name="Google Shape;134;p24"/>
          <p:cNvSpPr txBox="1"/>
          <p:nvPr/>
        </p:nvSpPr>
        <p:spPr>
          <a:xfrm>
            <a:off x="1177500" y="545275"/>
            <a:ext cx="6789000" cy="58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400">
                <a:solidFill>
                  <a:srgbClr val="5ED625"/>
                </a:solidFill>
                <a:latin typeface="Amaranth"/>
                <a:ea typeface="Amaranth"/>
                <a:cs typeface="Amaranth"/>
                <a:sym typeface="Amaranth"/>
              </a:rPr>
              <a:t>What does </a:t>
            </a:r>
            <a:r>
              <a:rPr lang="en" sz="4400">
                <a:solidFill>
                  <a:srgbClr val="FF9900"/>
                </a:solidFill>
                <a:latin typeface="Amaranth"/>
                <a:ea typeface="Amaranth"/>
                <a:cs typeface="Amaranth"/>
                <a:sym typeface="Amaranth"/>
              </a:rPr>
              <a:t>reliable</a:t>
            </a:r>
            <a:r>
              <a:rPr lang="en" sz="4400">
                <a:solidFill>
                  <a:srgbClr val="5ED625"/>
                </a:solidFill>
                <a:latin typeface="Amaranth"/>
                <a:ea typeface="Amaranth"/>
                <a:cs typeface="Amaranth"/>
                <a:sym typeface="Amaranth"/>
              </a:rPr>
              <a:t> mean?</a:t>
            </a:r>
            <a:endParaRPr sz="4400">
              <a:solidFill>
                <a:srgbClr val="5ED625"/>
              </a:solidFill>
              <a:latin typeface="Amaranth"/>
              <a:ea typeface="Amaranth"/>
              <a:cs typeface="Amaranth"/>
              <a:sym typeface="Amaranth"/>
            </a:endParaRPr>
          </a:p>
        </p:txBody>
      </p:sp>
      <p:grpSp>
        <p:nvGrpSpPr>
          <p:cNvPr id="3" name="Group 2"/>
          <p:cNvGrpSpPr/>
          <p:nvPr/>
        </p:nvGrpSpPr>
        <p:grpSpPr>
          <a:xfrm>
            <a:off x="237666" y="1456775"/>
            <a:ext cx="7964209" cy="3342475"/>
            <a:chOff x="237666" y="1456775"/>
            <a:chExt cx="7964209" cy="3342475"/>
          </a:xfrm>
        </p:grpSpPr>
        <p:sp>
          <p:nvSpPr>
            <p:cNvPr id="133" name="Google Shape;133;p24"/>
            <p:cNvSpPr txBox="1"/>
            <p:nvPr/>
          </p:nvSpPr>
          <p:spPr>
            <a:xfrm>
              <a:off x="565625" y="1534975"/>
              <a:ext cx="3264300" cy="58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100" dirty="0">
                  <a:solidFill>
                    <a:srgbClr val="FF9900"/>
                  </a:solidFill>
                  <a:latin typeface="Amaranth"/>
                  <a:ea typeface="Amaranth"/>
                  <a:cs typeface="Amaranth"/>
                  <a:sym typeface="Amaranth"/>
                </a:rPr>
                <a:t>Trustworthy</a:t>
              </a:r>
              <a:endParaRPr sz="4100" dirty="0">
                <a:solidFill>
                  <a:srgbClr val="FF9900"/>
                </a:solidFill>
                <a:latin typeface="Amaranth"/>
                <a:ea typeface="Amaranth"/>
                <a:cs typeface="Amaranth"/>
                <a:sym typeface="Amaranth"/>
              </a:endParaRPr>
            </a:p>
          </p:txBody>
        </p:sp>
        <p:sp>
          <p:nvSpPr>
            <p:cNvPr id="135" name="Google Shape;135;p24"/>
            <p:cNvSpPr txBox="1"/>
            <p:nvPr/>
          </p:nvSpPr>
          <p:spPr>
            <a:xfrm>
              <a:off x="5640475" y="1456775"/>
              <a:ext cx="2561400" cy="58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400">
                  <a:solidFill>
                    <a:srgbClr val="5ED625"/>
                  </a:solidFill>
                  <a:latin typeface="Amaranth"/>
                  <a:ea typeface="Amaranth"/>
                  <a:cs typeface="Amaranth"/>
                  <a:sym typeface="Amaranth"/>
                </a:rPr>
                <a:t>Safe</a:t>
              </a:r>
              <a:endParaRPr sz="3400">
                <a:solidFill>
                  <a:srgbClr val="5ED625"/>
                </a:solidFill>
                <a:latin typeface="Amaranth"/>
                <a:ea typeface="Amaranth"/>
                <a:cs typeface="Amaranth"/>
                <a:sym typeface="Amaranth"/>
              </a:endParaRPr>
            </a:p>
          </p:txBody>
        </p:sp>
        <p:sp>
          <p:nvSpPr>
            <p:cNvPr id="136" name="Google Shape;136;p24"/>
            <p:cNvSpPr txBox="1"/>
            <p:nvPr/>
          </p:nvSpPr>
          <p:spPr>
            <a:xfrm>
              <a:off x="3352329" y="4217850"/>
              <a:ext cx="2561400" cy="58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200" dirty="0">
                  <a:solidFill>
                    <a:srgbClr val="FF9900"/>
                  </a:solidFill>
                  <a:latin typeface="Amaranth"/>
                  <a:ea typeface="Amaranth"/>
                  <a:cs typeface="Amaranth"/>
                  <a:sym typeface="Amaranth"/>
                </a:rPr>
                <a:t>Real</a:t>
              </a:r>
              <a:endParaRPr sz="4200" dirty="0">
                <a:solidFill>
                  <a:srgbClr val="FF9900"/>
                </a:solidFill>
                <a:latin typeface="Amaranth"/>
                <a:ea typeface="Amaranth"/>
                <a:cs typeface="Amaranth"/>
                <a:sym typeface="Amaranth"/>
              </a:endParaRPr>
            </a:p>
          </p:txBody>
        </p:sp>
        <p:sp>
          <p:nvSpPr>
            <p:cNvPr id="137" name="Google Shape;137;p24"/>
            <p:cNvSpPr txBox="1"/>
            <p:nvPr/>
          </p:nvSpPr>
          <p:spPr>
            <a:xfrm>
              <a:off x="5153925" y="2571750"/>
              <a:ext cx="2561400" cy="58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200" dirty="0">
                  <a:solidFill>
                    <a:srgbClr val="FF9900"/>
                  </a:solidFill>
                  <a:latin typeface="Amaranth"/>
                  <a:ea typeface="Amaranth"/>
                  <a:cs typeface="Amaranth"/>
                  <a:sym typeface="Amaranth"/>
                </a:rPr>
                <a:t>True</a:t>
              </a:r>
              <a:endParaRPr sz="4200" dirty="0">
                <a:solidFill>
                  <a:srgbClr val="FF9900"/>
                </a:solidFill>
                <a:latin typeface="Amaranth"/>
                <a:ea typeface="Amaranth"/>
                <a:cs typeface="Amaranth"/>
                <a:sym typeface="Amaranth"/>
              </a:endParaRPr>
            </a:p>
          </p:txBody>
        </p:sp>
        <p:sp>
          <p:nvSpPr>
            <p:cNvPr id="138" name="Google Shape;138;p24"/>
            <p:cNvSpPr txBox="1"/>
            <p:nvPr/>
          </p:nvSpPr>
          <p:spPr>
            <a:xfrm>
              <a:off x="640167" y="3381925"/>
              <a:ext cx="4252800" cy="58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400">
                  <a:solidFill>
                    <a:srgbClr val="5ED625"/>
                  </a:solidFill>
                  <a:latin typeface="Amaranth"/>
                  <a:ea typeface="Amaranth"/>
                  <a:cs typeface="Amaranth"/>
                  <a:sym typeface="Amaranth"/>
                </a:rPr>
                <a:t>You can trust it </a:t>
              </a:r>
              <a:endParaRPr sz="3400">
                <a:solidFill>
                  <a:srgbClr val="5ED625"/>
                </a:solidFill>
                <a:latin typeface="Amaranth"/>
                <a:ea typeface="Amaranth"/>
                <a:cs typeface="Amaranth"/>
                <a:sym typeface="Amaranth"/>
              </a:endParaRPr>
            </a:p>
          </p:txBody>
        </p:sp>
        <p:sp>
          <p:nvSpPr>
            <p:cNvPr id="139" name="Google Shape;139;p24"/>
            <p:cNvSpPr txBox="1"/>
            <p:nvPr/>
          </p:nvSpPr>
          <p:spPr>
            <a:xfrm>
              <a:off x="3466425" y="2264675"/>
              <a:ext cx="2561400" cy="58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400" dirty="0">
                  <a:solidFill>
                    <a:srgbClr val="5ED625"/>
                  </a:solidFill>
                  <a:latin typeface="Amaranth"/>
                  <a:ea typeface="Amaranth"/>
                  <a:cs typeface="Amaranth"/>
                  <a:sym typeface="Amaranth"/>
                </a:rPr>
                <a:t>Accurate</a:t>
              </a:r>
              <a:endParaRPr sz="3400" dirty="0">
                <a:solidFill>
                  <a:srgbClr val="5ED625"/>
                </a:solidFill>
                <a:latin typeface="Amaranth"/>
                <a:ea typeface="Amaranth"/>
                <a:cs typeface="Amaranth"/>
                <a:sym typeface="Amaranth"/>
              </a:endParaRPr>
            </a:p>
          </p:txBody>
        </p:sp>
        <p:sp>
          <p:nvSpPr>
            <p:cNvPr id="140" name="Google Shape;140;p24"/>
            <p:cNvSpPr txBox="1"/>
            <p:nvPr/>
          </p:nvSpPr>
          <p:spPr>
            <a:xfrm>
              <a:off x="5439075" y="3393575"/>
              <a:ext cx="2561400" cy="58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400">
                  <a:solidFill>
                    <a:srgbClr val="5ED625"/>
                  </a:solidFill>
                  <a:latin typeface="Amaranth"/>
                  <a:ea typeface="Amaranth"/>
                  <a:cs typeface="Amaranth"/>
                  <a:sym typeface="Amaranth"/>
                </a:rPr>
                <a:t>Honest</a:t>
              </a:r>
              <a:endParaRPr sz="3400">
                <a:solidFill>
                  <a:srgbClr val="5ED625"/>
                </a:solidFill>
                <a:latin typeface="Amaranth"/>
                <a:ea typeface="Amaranth"/>
                <a:cs typeface="Amaranth"/>
                <a:sym typeface="Amaranth"/>
              </a:endParaRPr>
            </a:p>
          </p:txBody>
        </p:sp>
        <p:sp>
          <p:nvSpPr>
            <p:cNvPr id="2" name="TextBox 1"/>
            <p:cNvSpPr txBox="1"/>
            <p:nvPr/>
          </p:nvSpPr>
          <p:spPr>
            <a:xfrm>
              <a:off x="237666" y="2529880"/>
              <a:ext cx="2734018" cy="646331"/>
            </a:xfrm>
            <a:prstGeom prst="rect">
              <a:avLst/>
            </a:prstGeom>
            <a:noFill/>
          </p:spPr>
          <p:txBody>
            <a:bodyPr wrap="square" rtlCol="0">
              <a:spAutoFit/>
            </a:bodyPr>
            <a:lstStyle/>
            <a:p>
              <a:r>
                <a:rPr lang="en-GB" sz="3600" dirty="0">
                  <a:solidFill>
                    <a:srgbClr val="FF9900"/>
                  </a:solidFill>
                  <a:latin typeface="Amaranth"/>
                  <a:ea typeface="Amaranth"/>
                  <a:cs typeface="Amaranth"/>
                </a:rPr>
                <a:t>Dependable</a:t>
              </a:r>
            </a:p>
          </p:txBody>
        </p:sp>
      </p:gr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5748" y="4474029"/>
            <a:ext cx="1334546" cy="5497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push dir="r"/>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5D8"/>
        </a:solidFill>
        <a:effectLst/>
      </p:bgPr>
    </p:bg>
    <p:spTree>
      <p:nvGrpSpPr>
        <p:cNvPr id="1" name="Shape 144"/>
        <p:cNvGrpSpPr/>
        <p:nvPr/>
      </p:nvGrpSpPr>
      <p:grpSpPr>
        <a:xfrm>
          <a:off x="0" y="0"/>
          <a:ext cx="0" cy="0"/>
          <a:chOff x="0" y="0"/>
          <a:chExt cx="0" cy="0"/>
        </a:xfrm>
      </p:grpSpPr>
      <p:sp>
        <p:nvSpPr>
          <p:cNvPr id="145" name="Google Shape;145;p25"/>
          <p:cNvSpPr txBox="1"/>
          <p:nvPr/>
        </p:nvSpPr>
        <p:spPr>
          <a:xfrm>
            <a:off x="546075" y="1667850"/>
            <a:ext cx="3476400" cy="1807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400" dirty="0">
                <a:solidFill>
                  <a:srgbClr val="5ED625"/>
                </a:solidFill>
                <a:latin typeface="Amaranth"/>
                <a:ea typeface="Amaranth"/>
                <a:cs typeface="Amaranth"/>
                <a:sym typeface="Amaranth"/>
              </a:rPr>
              <a:t>How did we </a:t>
            </a:r>
            <a:br>
              <a:rPr lang="en" sz="3400" dirty="0">
                <a:solidFill>
                  <a:srgbClr val="5ED625"/>
                </a:solidFill>
                <a:latin typeface="Amaranth"/>
                <a:ea typeface="Amaranth"/>
                <a:cs typeface="Amaranth"/>
                <a:sym typeface="Amaranth"/>
              </a:rPr>
            </a:br>
            <a:r>
              <a:rPr lang="en" sz="3400" dirty="0">
                <a:solidFill>
                  <a:srgbClr val="5ED625"/>
                </a:solidFill>
                <a:latin typeface="Amaranth"/>
                <a:ea typeface="Amaranth"/>
                <a:cs typeface="Amaranth"/>
                <a:sym typeface="Amaranth"/>
              </a:rPr>
              <a:t>learn things </a:t>
            </a:r>
            <a:br>
              <a:rPr lang="en" sz="3400" dirty="0">
                <a:solidFill>
                  <a:srgbClr val="5ED625"/>
                </a:solidFill>
                <a:latin typeface="Amaranth"/>
                <a:ea typeface="Amaranth"/>
                <a:cs typeface="Amaranth"/>
                <a:sym typeface="Amaranth"/>
              </a:rPr>
            </a:br>
            <a:r>
              <a:rPr lang="en" sz="3400" dirty="0">
                <a:solidFill>
                  <a:srgbClr val="5ED625"/>
                </a:solidFill>
                <a:latin typeface="Amaranth"/>
                <a:ea typeface="Amaranth"/>
                <a:cs typeface="Amaranth"/>
                <a:sym typeface="Amaranth"/>
              </a:rPr>
              <a:t>in the past?</a:t>
            </a:r>
            <a:endParaRPr sz="3400" dirty="0">
              <a:solidFill>
                <a:srgbClr val="5ED625"/>
              </a:solidFill>
              <a:latin typeface="Amaranth"/>
              <a:ea typeface="Amaranth"/>
              <a:cs typeface="Amaranth"/>
              <a:sym typeface="Amaranth"/>
            </a:endParaRPr>
          </a:p>
        </p:txBody>
      </p:sp>
      <p:pic>
        <p:nvPicPr>
          <p:cNvPr id="146" name="Google Shape;146;p25"/>
          <p:cNvPicPr preferRelativeResize="0"/>
          <p:nvPr/>
        </p:nvPicPr>
        <p:blipFill>
          <a:blip r:embed="rId3">
            <a:alphaModFix/>
          </a:blip>
          <a:stretch>
            <a:fillRect/>
          </a:stretch>
        </p:blipFill>
        <p:spPr>
          <a:xfrm>
            <a:off x="3327225" y="980875"/>
            <a:ext cx="4816727" cy="3183133"/>
          </a:xfrm>
          <a:prstGeom prst="rect">
            <a:avLst/>
          </a:prstGeom>
          <a:noFill/>
          <a:ln>
            <a:noFill/>
          </a:ln>
        </p:spPr>
      </p:pic>
      <p:sp>
        <p:nvSpPr>
          <p:cNvPr id="2" name="Oval Callout 1"/>
          <p:cNvSpPr/>
          <p:nvPr/>
        </p:nvSpPr>
        <p:spPr>
          <a:xfrm>
            <a:off x="612475" y="1328468"/>
            <a:ext cx="3286665" cy="2380890"/>
          </a:xfrm>
          <a:prstGeom prst="wedgeEllipseCallout">
            <a:avLst>
              <a:gd name="adj1" fmla="val -44455"/>
              <a:gd name="adj2" fmla="val 6068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5748" y="4474029"/>
            <a:ext cx="1334546" cy="5497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push dir="r"/>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69608"/>
          </a:xfrm>
          <a:prstGeom prst="rect">
            <a:avLst/>
          </a:prstGeom>
        </p:spPr>
      </p:pic>
      <p:sp>
        <p:nvSpPr>
          <p:cNvPr id="4" name="TextBox 3"/>
          <p:cNvSpPr txBox="1"/>
          <p:nvPr/>
        </p:nvSpPr>
        <p:spPr>
          <a:xfrm>
            <a:off x="5802086" y="2362200"/>
            <a:ext cx="2645228" cy="1138773"/>
          </a:xfrm>
          <a:prstGeom prst="rect">
            <a:avLst/>
          </a:prstGeom>
          <a:noFill/>
        </p:spPr>
        <p:txBody>
          <a:bodyPr wrap="square" rtlCol="0">
            <a:spAutoFit/>
          </a:bodyPr>
          <a:lstStyle/>
          <a:p>
            <a:r>
              <a:rPr lang="en-GB" sz="3400" dirty="0">
                <a:solidFill>
                  <a:srgbClr val="5ED625"/>
                </a:solidFill>
                <a:latin typeface="Amaranth"/>
                <a:ea typeface="Amaranth"/>
                <a:cs typeface="Amaranth"/>
              </a:rPr>
              <a:t>Edited photos</a:t>
            </a:r>
            <a:endParaRPr lang="en-GB" sz="3400" dirty="0">
              <a:solidFill>
                <a:srgbClr val="5ED625"/>
              </a:solidFill>
              <a:latin typeface="Amaranth"/>
              <a:ea typeface="Amaranth"/>
              <a:cs typeface="Amaranth"/>
            </a:endParaRPr>
          </a:p>
        </p:txBody>
      </p:sp>
    </p:spTree>
    <p:extLst>
      <p:ext uri="{BB962C8B-B14F-4D97-AF65-F5344CB8AC3E}">
        <p14:creationId xmlns:p14="http://schemas.microsoft.com/office/powerpoint/2010/main" val="1261417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318048" cy="5143500"/>
          </a:xfrm>
          <a:prstGeom prst="rect">
            <a:avLst/>
          </a:prstGeom>
        </p:spPr>
      </p:pic>
      <p:sp>
        <p:nvSpPr>
          <p:cNvPr id="5" name="TextBox 4"/>
          <p:cNvSpPr txBox="1"/>
          <p:nvPr/>
        </p:nvSpPr>
        <p:spPr>
          <a:xfrm>
            <a:off x="5834743" y="1937657"/>
            <a:ext cx="2775857" cy="1661993"/>
          </a:xfrm>
          <a:prstGeom prst="rect">
            <a:avLst/>
          </a:prstGeom>
          <a:noFill/>
        </p:spPr>
        <p:txBody>
          <a:bodyPr wrap="square" rtlCol="0">
            <a:spAutoFit/>
          </a:bodyPr>
          <a:lstStyle/>
          <a:p>
            <a:r>
              <a:rPr lang="en-GB" sz="3400" dirty="0" smtClean="0">
                <a:solidFill>
                  <a:srgbClr val="5ED625"/>
                </a:solidFill>
                <a:latin typeface="Amaranth"/>
                <a:ea typeface="Amaranth"/>
                <a:cs typeface="Amaranth"/>
              </a:rPr>
              <a:t>Misleading headlines/ clickbait</a:t>
            </a:r>
            <a:endParaRPr lang="en-GB" sz="3400" dirty="0">
              <a:solidFill>
                <a:srgbClr val="5ED625"/>
              </a:solidFill>
              <a:latin typeface="Amaranth"/>
              <a:ea typeface="Amaranth"/>
              <a:cs typeface="Amaranth"/>
            </a:endParaRPr>
          </a:p>
        </p:txBody>
      </p:sp>
    </p:spTree>
    <p:extLst>
      <p:ext uri="{BB962C8B-B14F-4D97-AF65-F5344CB8AC3E}">
        <p14:creationId xmlns:p14="http://schemas.microsoft.com/office/powerpoint/2010/main" val="2168372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3999" cy="5154096"/>
          </a:xfrm>
          <a:prstGeom prst="rect">
            <a:avLst/>
          </a:prstGeom>
        </p:spPr>
      </p:pic>
      <p:sp>
        <p:nvSpPr>
          <p:cNvPr id="4" name="TextBox 3"/>
          <p:cNvSpPr txBox="1"/>
          <p:nvPr/>
        </p:nvSpPr>
        <p:spPr>
          <a:xfrm>
            <a:off x="5910943" y="2133600"/>
            <a:ext cx="2373086" cy="615553"/>
          </a:xfrm>
          <a:prstGeom prst="rect">
            <a:avLst/>
          </a:prstGeom>
          <a:noFill/>
        </p:spPr>
        <p:txBody>
          <a:bodyPr wrap="square" rtlCol="0">
            <a:spAutoFit/>
          </a:bodyPr>
          <a:lstStyle/>
          <a:p>
            <a:r>
              <a:rPr lang="en-GB" sz="3400" dirty="0">
                <a:solidFill>
                  <a:srgbClr val="5ED625"/>
                </a:solidFill>
                <a:latin typeface="Amaranth"/>
                <a:ea typeface="Amaranth"/>
                <a:cs typeface="Amaranth"/>
              </a:rPr>
              <a:t>Scams</a:t>
            </a:r>
            <a:endParaRPr lang="en-GB" sz="3400" dirty="0">
              <a:solidFill>
                <a:srgbClr val="5ED625"/>
              </a:solidFill>
              <a:latin typeface="Amaranth"/>
              <a:ea typeface="Amaranth"/>
              <a:cs typeface="Amaranth"/>
            </a:endParaRPr>
          </a:p>
        </p:txBody>
      </p:sp>
    </p:spTree>
    <p:extLst>
      <p:ext uri="{BB962C8B-B14F-4D97-AF65-F5344CB8AC3E}">
        <p14:creationId xmlns:p14="http://schemas.microsoft.com/office/powerpoint/2010/main" val="1122222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983" y="0"/>
            <a:ext cx="9266983" cy="5143500"/>
          </a:xfrm>
          <a:prstGeom prst="rect">
            <a:avLst/>
          </a:prstGeom>
        </p:spPr>
      </p:pic>
      <p:sp>
        <p:nvSpPr>
          <p:cNvPr id="4" name="TextBox 3"/>
          <p:cNvSpPr txBox="1"/>
          <p:nvPr/>
        </p:nvSpPr>
        <p:spPr>
          <a:xfrm>
            <a:off x="5769429" y="1937657"/>
            <a:ext cx="2982685" cy="1200329"/>
          </a:xfrm>
          <a:prstGeom prst="rect">
            <a:avLst/>
          </a:prstGeom>
          <a:noFill/>
        </p:spPr>
        <p:txBody>
          <a:bodyPr wrap="square" rtlCol="0">
            <a:spAutoFit/>
          </a:bodyPr>
          <a:lstStyle/>
          <a:p>
            <a:r>
              <a:rPr lang="en-GB" sz="2400" dirty="0">
                <a:solidFill>
                  <a:srgbClr val="5ED625"/>
                </a:solidFill>
                <a:latin typeface="Amaranth"/>
                <a:ea typeface="Amaranth"/>
                <a:cs typeface="Amaranth"/>
              </a:rPr>
              <a:t>Headlines with opinions instead of facts</a:t>
            </a:r>
            <a:endParaRPr lang="en-GB" sz="2400" dirty="0">
              <a:solidFill>
                <a:srgbClr val="5ED625"/>
              </a:solidFill>
              <a:latin typeface="Amaranth"/>
              <a:ea typeface="Amaranth"/>
              <a:cs typeface="Amaranth"/>
            </a:endParaRPr>
          </a:p>
        </p:txBody>
      </p:sp>
    </p:spTree>
    <p:extLst>
      <p:ext uri="{BB962C8B-B14F-4D97-AF65-F5344CB8AC3E}">
        <p14:creationId xmlns:p14="http://schemas.microsoft.com/office/powerpoint/2010/main" val="3519272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F5D8"/>
        </a:solidFill>
        <a:effectLst/>
      </p:bgPr>
    </p:bg>
    <p:spTree>
      <p:nvGrpSpPr>
        <p:cNvPr id="1" name="Shape 180"/>
        <p:cNvGrpSpPr/>
        <p:nvPr/>
      </p:nvGrpSpPr>
      <p:grpSpPr>
        <a:xfrm>
          <a:off x="0" y="0"/>
          <a:ext cx="0" cy="0"/>
          <a:chOff x="0" y="0"/>
          <a:chExt cx="0" cy="0"/>
        </a:xfrm>
      </p:grpSpPr>
      <p:sp>
        <p:nvSpPr>
          <p:cNvPr id="181" name="Google Shape;181;p30"/>
          <p:cNvSpPr txBox="1"/>
          <p:nvPr/>
        </p:nvSpPr>
        <p:spPr>
          <a:xfrm>
            <a:off x="5347763" y="1141339"/>
            <a:ext cx="2616600" cy="114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100" b="1" dirty="0" smtClean="0">
                <a:solidFill>
                  <a:srgbClr val="FF9900"/>
                </a:solidFill>
                <a:latin typeface="Amaranth"/>
                <a:ea typeface="Amaranth"/>
                <a:cs typeface="Amaranth"/>
                <a:sym typeface="Amaranth"/>
              </a:rPr>
              <a:t>FACT</a:t>
            </a:r>
            <a:endParaRPr sz="5100" b="1" dirty="0">
              <a:solidFill>
                <a:srgbClr val="FF9900"/>
              </a:solidFill>
              <a:latin typeface="Amaranth"/>
              <a:ea typeface="Amaranth"/>
              <a:cs typeface="Amaranth"/>
              <a:sym typeface="Amaranth"/>
            </a:endParaRPr>
          </a:p>
        </p:txBody>
      </p:sp>
      <p:sp>
        <p:nvSpPr>
          <p:cNvPr id="182" name="Google Shape;182;p30"/>
          <p:cNvSpPr txBox="1"/>
          <p:nvPr/>
        </p:nvSpPr>
        <p:spPr>
          <a:xfrm>
            <a:off x="1079885" y="1141339"/>
            <a:ext cx="3201300" cy="114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100" b="1" dirty="0" smtClean="0">
                <a:solidFill>
                  <a:srgbClr val="FF9900"/>
                </a:solidFill>
                <a:latin typeface="Amaranth"/>
                <a:ea typeface="Amaranth"/>
                <a:cs typeface="Amaranth"/>
                <a:sym typeface="Amaranth"/>
              </a:rPr>
              <a:t>OPINION</a:t>
            </a:r>
            <a:endParaRPr sz="5100" b="1" dirty="0">
              <a:solidFill>
                <a:srgbClr val="FF9900"/>
              </a:solidFill>
              <a:latin typeface="Amaranth"/>
              <a:ea typeface="Amaranth"/>
              <a:cs typeface="Amaranth"/>
              <a:sym typeface="Amaranth"/>
            </a:endParaRPr>
          </a:p>
        </p:txBody>
      </p:sp>
      <p:sp>
        <p:nvSpPr>
          <p:cNvPr id="4" name="TextBox 3"/>
          <p:cNvSpPr txBox="1"/>
          <p:nvPr/>
        </p:nvSpPr>
        <p:spPr>
          <a:xfrm>
            <a:off x="989215" y="2086495"/>
            <a:ext cx="3823854" cy="1200329"/>
          </a:xfrm>
          <a:prstGeom prst="rect">
            <a:avLst/>
          </a:prstGeom>
          <a:noFill/>
        </p:spPr>
        <p:txBody>
          <a:bodyPr wrap="square" rtlCol="0">
            <a:spAutoFit/>
          </a:bodyPr>
          <a:lstStyle/>
          <a:p>
            <a:r>
              <a:rPr lang="en-GB" sz="2400" dirty="0">
                <a:solidFill>
                  <a:srgbClr val="5ED625"/>
                </a:solidFill>
                <a:latin typeface="Amaranth"/>
                <a:ea typeface="Amaranth"/>
                <a:cs typeface="Amaranth"/>
              </a:rPr>
              <a:t>An idea that someone believes based mainly on their </a:t>
            </a:r>
            <a:r>
              <a:rPr lang="en-GB" sz="2400" b="1" dirty="0">
                <a:solidFill>
                  <a:srgbClr val="5ED625"/>
                </a:solidFill>
                <a:latin typeface="Amaranth"/>
                <a:ea typeface="Amaranth"/>
                <a:cs typeface="Amaranth"/>
              </a:rPr>
              <a:t>feelings or beliefs </a:t>
            </a:r>
          </a:p>
        </p:txBody>
      </p:sp>
      <p:sp>
        <p:nvSpPr>
          <p:cNvPr id="5" name="TextBox 4"/>
          <p:cNvSpPr txBox="1"/>
          <p:nvPr/>
        </p:nvSpPr>
        <p:spPr>
          <a:xfrm>
            <a:off x="5461462" y="2044450"/>
            <a:ext cx="3192087" cy="1569660"/>
          </a:xfrm>
          <a:prstGeom prst="rect">
            <a:avLst/>
          </a:prstGeom>
          <a:noFill/>
        </p:spPr>
        <p:txBody>
          <a:bodyPr wrap="square" rtlCol="0">
            <a:spAutoFit/>
          </a:bodyPr>
          <a:lstStyle/>
          <a:p>
            <a:r>
              <a:rPr lang="en-GB" sz="2400" dirty="0">
                <a:solidFill>
                  <a:srgbClr val="5ED625"/>
                </a:solidFill>
                <a:latin typeface="Amaranth"/>
                <a:ea typeface="Amaranth"/>
                <a:cs typeface="Amaranth"/>
              </a:rPr>
              <a:t>Something that is known to have happened and there is </a:t>
            </a:r>
            <a:r>
              <a:rPr lang="en-GB" sz="2400" b="1" dirty="0">
                <a:solidFill>
                  <a:srgbClr val="5ED625"/>
                </a:solidFill>
                <a:latin typeface="Amaranth"/>
                <a:ea typeface="Amaranth"/>
                <a:cs typeface="Amaranth"/>
              </a:rPr>
              <a:t>proof </a:t>
            </a:r>
            <a:r>
              <a:rPr lang="en-GB" sz="2400" dirty="0">
                <a:solidFill>
                  <a:srgbClr val="5ED625"/>
                </a:solidFill>
                <a:latin typeface="Amaranth"/>
                <a:ea typeface="Amaranth"/>
                <a:cs typeface="Amaranth"/>
              </a:rPr>
              <a:t>to back it up</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5748" y="4474029"/>
            <a:ext cx="1334546" cy="5497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push dir="r"/>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F5D8"/>
        </a:solidFill>
        <a:effectLst/>
      </p:bgPr>
    </p:bg>
    <p:spTree>
      <p:nvGrpSpPr>
        <p:cNvPr id="1" name="Shape 186"/>
        <p:cNvGrpSpPr/>
        <p:nvPr/>
      </p:nvGrpSpPr>
      <p:grpSpPr>
        <a:xfrm>
          <a:off x="0" y="0"/>
          <a:ext cx="0" cy="0"/>
          <a:chOff x="0" y="0"/>
          <a:chExt cx="0" cy="0"/>
        </a:xfrm>
      </p:grpSpPr>
      <p:pic>
        <p:nvPicPr>
          <p:cNvPr id="187" name="Google Shape;187;p31"/>
          <p:cNvPicPr preferRelativeResize="0"/>
          <p:nvPr/>
        </p:nvPicPr>
        <p:blipFill rotWithShape="1">
          <a:blip r:embed="rId3">
            <a:alphaModFix/>
          </a:blip>
          <a:srcRect r="52910"/>
          <a:stretch/>
        </p:blipFill>
        <p:spPr>
          <a:xfrm>
            <a:off x="1443825" y="248300"/>
            <a:ext cx="2557478" cy="4203974"/>
          </a:xfrm>
          <a:prstGeom prst="rect">
            <a:avLst/>
          </a:prstGeom>
          <a:noFill/>
          <a:ln>
            <a:noFill/>
          </a:ln>
        </p:spPr>
      </p:pic>
      <p:pic>
        <p:nvPicPr>
          <p:cNvPr id="188" name="Google Shape;188;p31"/>
          <p:cNvPicPr preferRelativeResize="0"/>
          <p:nvPr/>
        </p:nvPicPr>
        <p:blipFill rotWithShape="1">
          <a:blip r:embed="rId3">
            <a:alphaModFix/>
          </a:blip>
          <a:srcRect l="48259" r="8239"/>
          <a:stretch/>
        </p:blipFill>
        <p:spPr>
          <a:xfrm>
            <a:off x="4674475" y="248300"/>
            <a:ext cx="2362475" cy="4203974"/>
          </a:xfrm>
          <a:prstGeom prst="rect">
            <a:avLst/>
          </a:prstGeom>
          <a:noFill/>
          <a:ln>
            <a:noFill/>
          </a:ln>
        </p:spPr>
      </p:pic>
      <p:sp>
        <p:nvSpPr>
          <p:cNvPr id="189" name="Google Shape;189;p31"/>
          <p:cNvSpPr txBox="1"/>
          <p:nvPr/>
        </p:nvSpPr>
        <p:spPr>
          <a:xfrm>
            <a:off x="1209225" y="503700"/>
            <a:ext cx="3377100" cy="236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0" name="Google Shape;190;p31"/>
          <p:cNvSpPr txBox="1"/>
          <p:nvPr/>
        </p:nvSpPr>
        <p:spPr>
          <a:xfrm>
            <a:off x="1968325" y="1886600"/>
            <a:ext cx="1802100" cy="1972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300" dirty="0">
                <a:solidFill>
                  <a:srgbClr val="FFFFFF"/>
                </a:solidFill>
                <a:latin typeface="Amaranth"/>
                <a:ea typeface="Amaranth"/>
                <a:cs typeface="Amaranth"/>
                <a:sym typeface="Amaranth"/>
              </a:rPr>
              <a:t>I believe</a:t>
            </a:r>
            <a:br>
              <a:rPr lang="en" sz="2300" dirty="0">
                <a:solidFill>
                  <a:srgbClr val="FFFFFF"/>
                </a:solidFill>
                <a:latin typeface="Amaranth"/>
                <a:ea typeface="Amaranth"/>
                <a:cs typeface="Amaranth"/>
                <a:sym typeface="Amaranth"/>
              </a:rPr>
            </a:br>
            <a:r>
              <a:rPr lang="en" sz="2300" dirty="0">
                <a:solidFill>
                  <a:srgbClr val="FFFFFF"/>
                </a:solidFill>
                <a:latin typeface="Amaranth"/>
                <a:ea typeface="Amaranth"/>
                <a:cs typeface="Amaranth"/>
                <a:sym typeface="Amaranth"/>
              </a:rPr>
              <a:t>koalas are the best </a:t>
            </a:r>
            <a:endParaRPr sz="2300" dirty="0">
              <a:solidFill>
                <a:srgbClr val="FFFFFF"/>
              </a:solidFill>
              <a:latin typeface="Amaranth"/>
              <a:ea typeface="Amaranth"/>
              <a:cs typeface="Amaranth"/>
              <a:sym typeface="Amaranth"/>
            </a:endParaRPr>
          </a:p>
        </p:txBody>
      </p:sp>
      <p:sp>
        <p:nvSpPr>
          <p:cNvPr id="191" name="Google Shape;191;p31"/>
          <p:cNvSpPr txBox="1"/>
          <p:nvPr/>
        </p:nvSpPr>
        <p:spPr>
          <a:xfrm>
            <a:off x="4887575" y="1140125"/>
            <a:ext cx="1802100" cy="1972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300">
                <a:solidFill>
                  <a:schemeClr val="lt1"/>
                </a:solidFill>
                <a:latin typeface="Amaranth"/>
                <a:ea typeface="Amaranth"/>
                <a:cs typeface="Amaranth"/>
                <a:sym typeface="Amaranth"/>
              </a:rPr>
              <a:t>According to a survey of 100 people, </a:t>
            </a:r>
            <a:endParaRPr sz="2300">
              <a:solidFill>
                <a:schemeClr val="lt1"/>
              </a:solidFill>
              <a:latin typeface="Amaranth"/>
              <a:ea typeface="Amaranth"/>
              <a:cs typeface="Amaranth"/>
              <a:sym typeface="Amaranth"/>
            </a:endParaRPr>
          </a:p>
          <a:p>
            <a:pPr marL="0" lvl="0" indent="0" algn="ctr" rtl="0">
              <a:spcBef>
                <a:spcPts val="0"/>
              </a:spcBef>
              <a:spcAft>
                <a:spcPts val="0"/>
              </a:spcAft>
              <a:buNone/>
            </a:pPr>
            <a:r>
              <a:rPr lang="en" sz="2300">
                <a:solidFill>
                  <a:srgbClr val="FFFFFF"/>
                </a:solidFill>
                <a:latin typeface="Amaranth"/>
                <a:ea typeface="Amaranth"/>
                <a:cs typeface="Amaranth"/>
                <a:sym typeface="Amaranth"/>
              </a:rPr>
              <a:t>88% said koalas were their favourite animals</a:t>
            </a:r>
            <a:endParaRPr sz="2300">
              <a:solidFill>
                <a:srgbClr val="FFFFFF"/>
              </a:solidFill>
              <a:latin typeface="Amaranth"/>
              <a:ea typeface="Amaranth"/>
              <a:cs typeface="Amaranth"/>
              <a:sym typeface="Amaranth"/>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5748" y="4474029"/>
            <a:ext cx="1334546" cy="5497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push dir="r"/>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F5D8"/>
        </a:solidFill>
        <a:effectLst/>
      </p:bgPr>
    </p:bg>
    <p:spTree>
      <p:nvGrpSpPr>
        <p:cNvPr id="1" name="Shape 195"/>
        <p:cNvGrpSpPr/>
        <p:nvPr/>
      </p:nvGrpSpPr>
      <p:grpSpPr>
        <a:xfrm>
          <a:off x="0" y="0"/>
          <a:ext cx="0" cy="0"/>
          <a:chOff x="0" y="0"/>
          <a:chExt cx="0" cy="0"/>
        </a:xfrm>
      </p:grpSpPr>
      <p:pic>
        <p:nvPicPr>
          <p:cNvPr id="196" name="Google Shape;196;p32"/>
          <p:cNvPicPr preferRelativeResize="0"/>
          <p:nvPr/>
        </p:nvPicPr>
        <p:blipFill rotWithShape="1">
          <a:blip r:embed="rId3">
            <a:alphaModFix/>
          </a:blip>
          <a:srcRect r="52910"/>
          <a:stretch/>
        </p:blipFill>
        <p:spPr>
          <a:xfrm>
            <a:off x="1443825" y="248300"/>
            <a:ext cx="2557478" cy="4203974"/>
          </a:xfrm>
          <a:prstGeom prst="rect">
            <a:avLst/>
          </a:prstGeom>
          <a:noFill/>
          <a:ln>
            <a:noFill/>
          </a:ln>
        </p:spPr>
      </p:pic>
      <p:pic>
        <p:nvPicPr>
          <p:cNvPr id="197" name="Google Shape;197;p32"/>
          <p:cNvPicPr preferRelativeResize="0"/>
          <p:nvPr/>
        </p:nvPicPr>
        <p:blipFill rotWithShape="1">
          <a:blip r:embed="rId3">
            <a:alphaModFix/>
          </a:blip>
          <a:srcRect l="48259" r="8239"/>
          <a:stretch/>
        </p:blipFill>
        <p:spPr>
          <a:xfrm>
            <a:off x="4674475" y="248300"/>
            <a:ext cx="2362475" cy="4203974"/>
          </a:xfrm>
          <a:prstGeom prst="rect">
            <a:avLst/>
          </a:prstGeom>
          <a:noFill/>
          <a:ln>
            <a:noFill/>
          </a:ln>
        </p:spPr>
      </p:pic>
      <p:sp>
        <p:nvSpPr>
          <p:cNvPr id="198" name="Google Shape;198;p32"/>
          <p:cNvSpPr txBox="1"/>
          <p:nvPr/>
        </p:nvSpPr>
        <p:spPr>
          <a:xfrm>
            <a:off x="1209225" y="503700"/>
            <a:ext cx="3377100" cy="236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9" name="Google Shape;199;p32"/>
          <p:cNvSpPr txBox="1"/>
          <p:nvPr/>
        </p:nvSpPr>
        <p:spPr>
          <a:xfrm>
            <a:off x="1968325" y="1277000"/>
            <a:ext cx="1802100" cy="1972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300">
                <a:solidFill>
                  <a:srgbClr val="FFFFFF"/>
                </a:solidFill>
                <a:latin typeface="Amaranth"/>
                <a:ea typeface="Amaranth"/>
                <a:cs typeface="Amaranth"/>
                <a:sym typeface="Amaranth"/>
              </a:rPr>
              <a:t>In my opinion, </a:t>
            </a:r>
            <a:br>
              <a:rPr lang="en" sz="2300">
                <a:solidFill>
                  <a:srgbClr val="FFFFFF"/>
                </a:solidFill>
                <a:latin typeface="Amaranth"/>
                <a:ea typeface="Amaranth"/>
                <a:cs typeface="Amaranth"/>
                <a:sym typeface="Amaranth"/>
              </a:rPr>
            </a:br>
            <a:r>
              <a:rPr lang="en" sz="2300">
                <a:solidFill>
                  <a:srgbClr val="FFFFFF"/>
                </a:solidFill>
                <a:latin typeface="Amaranth"/>
                <a:ea typeface="Amaranth"/>
                <a:cs typeface="Amaranth"/>
                <a:sym typeface="Amaranth"/>
              </a:rPr>
              <a:t>Spanish is the nicest and easiest language to learn</a:t>
            </a:r>
            <a:endParaRPr sz="2300">
              <a:solidFill>
                <a:srgbClr val="FFFFFF"/>
              </a:solidFill>
              <a:latin typeface="Amaranth"/>
              <a:ea typeface="Amaranth"/>
              <a:cs typeface="Amaranth"/>
              <a:sym typeface="Amaranth"/>
            </a:endParaRPr>
          </a:p>
        </p:txBody>
      </p:sp>
      <p:sp>
        <p:nvSpPr>
          <p:cNvPr id="200" name="Google Shape;200;p32"/>
          <p:cNvSpPr txBox="1"/>
          <p:nvPr/>
        </p:nvSpPr>
        <p:spPr>
          <a:xfrm>
            <a:off x="4915953" y="1444925"/>
            <a:ext cx="1802100" cy="1972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300">
                <a:solidFill>
                  <a:srgbClr val="FFFFFF"/>
                </a:solidFill>
                <a:latin typeface="Amaranth"/>
                <a:ea typeface="Amaranth"/>
                <a:cs typeface="Amaranth"/>
                <a:sym typeface="Amaranth"/>
              </a:rPr>
              <a:t>In Spain, Spanish is  </a:t>
            </a:r>
            <a:endParaRPr sz="2300">
              <a:solidFill>
                <a:srgbClr val="FFFFFF"/>
              </a:solidFill>
              <a:latin typeface="Amaranth"/>
              <a:ea typeface="Amaranth"/>
              <a:cs typeface="Amaranth"/>
              <a:sym typeface="Amaranth"/>
            </a:endParaRPr>
          </a:p>
          <a:p>
            <a:pPr marL="0" lvl="0" indent="0" algn="ctr" rtl="0">
              <a:spcBef>
                <a:spcPts val="0"/>
              </a:spcBef>
              <a:spcAft>
                <a:spcPts val="0"/>
              </a:spcAft>
              <a:buNone/>
            </a:pPr>
            <a:r>
              <a:rPr lang="en" sz="2300">
                <a:solidFill>
                  <a:srgbClr val="FFFFFF"/>
                </a:solidFill>
                <a:latin typeface="Amaranth"/>
                <a:ea typeface="Amaranth"/>
                <a:cs typeface="Amaranth"/>
                <a:sym typeface="Amaranth"/>
              </a:rPr>
              <a:t>their national language </a:t>
            </a:r>
            <a:endParaRPr sz="2300">
              <a:solidFill>
                <a:srgbClr val="FFFFFF"/>
              </a:solidFill>
              <a:latin typeface="Amaranth"/>
              <a:ea typeface="Amaranth"/>
              <a:cs typeface="Amaranth"/>
              <a:sym typeface="Amaranth"/>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5748" y="4474029"/>
            <a:ext cx="1334546" cy="5497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push dir="r"/>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F5D8"/>
        </a:solidFill>
        <a:effectLst/>
      </p:bgPr>
    </p:bg>
    <p:spTree>
      <p:nvGrpSpPr>
        <p:cNvPr id="1" name="Shape 69"/>
        <p:cNvGrpSpPr/>
        <p:nvPr/>
      </p:nvGrpSpPr>
      <p:grpSpPr>
        <a:xfrm>
          <a:off x="0" y="0"/>
          <a:ext cx="0" cy="0"/>
          <a:chOff x="0" y="0"/>
          <a:chExt cx="0" cy="0"/>
        </a:xfrm>
      </p:grpSpPr>
      <p:sp>
        <p:nvSpPr>
          <p:cNvPr id="70" name="Google Shape;70;p16"/>
          <p:cNvSpPr txBox="1"/>
          <p:nvPr/>
        </p:nvSpPr>
        <p:spPr>
          <a:xfrm>
            <a:off x="256825" y="200350"/>
            <a:ext cx="4735500" cy="108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400" b="1">
                <a:solidFill>
                  <a:srgbClr val="5ED625"/>
                </a:solidFill>
                <a:latin typeface="Amaranth"/>
                <a:ea typeface="Amaranth"/>
                <a:cs typeface="Amaranth"/>
                <a:sym typeface="Amaranth"/>
              </a:rPr>
              <a:t>This is Tadhg</a:t>
            </a:r>
            <a:endParaRPr sz="3400" b="1">
              <a:solidFill>
                <a:srgbClr val="5ED625"/>
              </a:solidFill>
              <a:latin typeface="Amaranth"/>
              <a:ea typeface="Amaranth"/>
              <a:cs typeface="Amaranth"/>
              <a:sym typeface="Amaranth"/>
            </a:endParaRPr>
          </a:p>
        </p:txBody>
      </p:sp>
      <p:pic>
        <p:nvPicPr>
          <p:cNvPr id="71" name="Google Shape;71;p16"/>
          <p:cNvPicPr preferRelativeResize="0"/>
          <p:nvPr/>
        </p:nvPicPr>
        <p:blipFill rotWithShape="1">
          <a:blip r:embed="rId3">
            <a:alphaModFix/>
          </a:blip>
          <a:srcRect l="7064" t="7773" r="33913" b="8101"/>
          <a:stretch/>
        </p:blipFill>
        <p:spPr>
          <a:xfrm>
            <a:off x="3447524" y="1078362"/>
            <a:ext cx="2248951" cy="2986776"/>
          </a:xfrm>
          <a:prstGeom prst="rect">
            <a:avLst/>
          </a:prstGeom>
          <a:noFill/>
          <a:ln>
            <a:noFill/>
          </a:ln>
        </p:spPr>
      </p:pic>
      <p:pic>
        <p:nvPicPr>
          <p:cNvPr id="72" name="Google Shape;72;p16"/>
          <p:cNvPicPr preferRelativeResize="0"/>
          <p:nvPr/>
        </p:nvPicPr>
        <p:blipFill rotWithShape="1">
          <a:blip r:embed="rId3">
            <a:alphaModFix/>
          </a:blip>
          <a:srcRect l="67759" t="66074" r="5988" b="4550"/>
          <a:stretch/>
        </p:blipFill>
        <p:spPr>
          <a:xfrm rot="360647">
            <a:off x="6012700" y="2981775"/>
            <a:ext cx="1000320" cy="1042902"/>
          </a:xfrm>
          <a:prstGeom prst="rect">
            <a:avLst/>
          </a:prstGeom>
          <a:noFill/>
          <a:ln>
            <a:noFill/>
          </a:ln>
        </p:spPr>
      </p:pic>
      <p:pic>
        <p:nvPicPr>
          <p:cNvPr id="73" name="Google Shape;73;p16"/>
          <p:cNvPicPr preferRelativeResize="0"/>
          <p:nvPr/>
        </p:nvPicPr>
        <p:blipFill>
          <a:blip r:embed="rId4">
            <a:alphaModFix/>
          </a:blip>
          <a:stretch>
            <a:fillRect/>
          </a:stretch>
        </p:blipFill>
        <p:spPr>
          <a:xfrm>
            <a:off x="1532650" y="1148575"/>
            <a:ext cx="1774325" cy="2813908"/>
          </a:xfrm>
          <a:prstGeom prst="rect">
            <a:avLst/>
          </a:prstGeom>
          <a:noFill/>
          <a:ln>
            <a:noFill/>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5748" y="4474029"/>
            <a:ext cx="1334546" cy="5497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push dir="r"/>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3"/>
                                        </p:tgtEl>
                                        <p:attrNameLst>
                                          <p:attrName>style.visibility</p:attrName>
                                        </p:attrNameLst>
                                      </p:cBhvr>
                                      <p:to>
                                        <p:strVal val="visible"/>
                                      </p:to>
                                    </p:set>
                                    <p:anim calcmode="lin" valueType="num">
                                      <p:cBhvr additive="base">
                                        <p:cTn id="7" dur="1000"/>
                                        <p:tgtEl>
                                          <p:spTgt spid="73"/>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71"/>
                                        </p:tgtEl>
                                        <p:attrNameLst>
                                          <p:attrName>style.visibility</p:attrName>
                                        </p:attrNameLst>
                                      </p:cBhvr>
                                      <p:to>
                                        <p:strVal val="visible"/>
                                      </p:to>
                                    </p:set>
                                    <p:anim calcmode="lin" valueType="num">
                                      <p:cBhvr additive="base">
                                        <p:cTn id="10" dur="1000"/>
                                        <p:tgtEl>
                                          <p:spTgt spid="71"/>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72"/>
                                        </p:tgtEl>
                                        <p:attrNameLst>
                                          <p:attrName>style.visibility</p:attrName>
                                        </p:attrNameLst>
                                      </p:cBhvr>
                                      <p:to>
                                        <p:strVal val="visible"/>
                                      </p:to>
                                    </p:set>
                                    <p:anim calcmode="lin" valueType="num">
                                      <p:cBhvr additive="base">
                                        <p:cTn id="13" dur="1000"/>
                                        <p:tgtEl>
                                          <p:spTgt spid="72"/>
                                        </p:tgtEl>
                                        <p:attrNameLst>
                                          <p:attrName>ppt_x</p:attrName>
                                        </p:attrNameLst>
                                      </p:cBhvr>
                                      <p:tavLst>
                                        <p:tav tm="0">
                                          <p:val>
                                            <p:strVal val="#ppt_x-1"/>
                                          </p:val>
                                        </p:tav>
                                        <p:tav tm="100000">
                                          <p:val>
                                            <p:strVal val="#ppt_x"/>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70"/>
                                        </p:tgtEl>
                                        <p:attrNameLst>
                                          <p:attrName>style.visibility</p:attrName>
                                        </p:attrNameLst>
                                      </p:cBhvr>
                                      <p:to>
                                        <p:strVal val="visible"/>
                                      </p:to>
                                    </p:set>
                                    <p:anim calcmode="lin" valueType="num">
                                      <p:cBhvr additive="base">
                                        <p:cTn id="17" dur="500"/>
                                        <p:tgtEl>
                                          <p:spTgt spid="7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F5D8"/>
        </a:solidFill>
        <a:effectLst/>
      </p:bgPr>
    </p:bg>
    <p:spTree>
      <p:nvGrpSpPr>
        <p:cNvPr id="1" name="Shape 204"/>
        <p:cNvGrpSpPr/>
        <p:nvPr/>
      </p:nvGrpSpPr>
      <p:grpSpPr>
        <a:xfrm>
          <a:off x="0" y="0"/>
          <a:ext cx="0" cy="0"/>
          <a:chOff x="0" y="0"/>
          <a:chExt cx="0" cy="0"/>
        </a:xfrm>
      </p:grpSpPr>
      <p:sp>
        <p:nvSpPr>
          <p:cNvPr id="205" name="Google Shape;205;p33"/>
          <p:cNvSpPr txBox="1"/>
          <p:nvPr/>
        </p:nvSpPr>
        <p:spPr>
          <a:xfrm>
            <a:off x="2379375" y="2419350"/>
            <a:ext cx="4735500" cy="58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3400">
              <a:solidFill>
                <a:srgbClr val="5ED625"/>
              </a:solidFill>
              <a:latin typeface="Concert One"/>
              <a:ea typeface="Concert One"/>
              <a:cs typeface="Concert One"/>
              <a:sym typeface="Concert One"/>
            </a:endParaRPr>
          </a:p>
        </p:txBody>
      </p:sp>
      <p:sp>
        <p:nvSpPr>
          <p:cNvPr id="206" name="Google Shape;206;p33"/>
          <p:cNvSpPr txBox="1"/>
          <p:nvPr/>
        </p:nvSpPr>
        <p:spPr>
          <a:xfrm>
            <a:off x="1266925" y="473275"/>
            <a:ext cx="6789000" cy="58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400" dirty="0">
                <a:solidFill>
                  <a:srgbClr val="5ED625"/>
                </a:solidFill>
                <a:latin typeface="Amaranth"/>
                <a:ea typeface="Amaranth"/>
                <a:cs typeface="Amaranth"/>
                <a:sym typeface="Amaranth"/>
              </a:rPr>
              <a:t>Do activity 3 on your worksheet</a:t>
            </a:r>
            <a:endParaRPr sz="3400" dirty="0">
              <a:solidFill>
                <a:srgbClr val="5ED625"/>
              </a:solidFill>
              <a:latin typeface="Amaranth"/>
              <a:ea typeface="Amaranth"/>
              <a:cs typeface="Amaranth"/>
              <a:sym typeface="Amaranth"/>
            </a:endParaRPr>
          </a:p>
        </p:txBody>
      </p:sp>
      <p:pic>
        <p:nvPicPr>
          <p:cNvPr id="207" name="Google Shape;207;p33"/>
          <p:cNvPicPr preferRelativeResize="0"/>
          <p:nvPr/>
        </p:nvPicPr>
        <p:blipFill rotWithShape="1">
          <a:blip r:embed="rId3">
            <a:alphaModFix/>
          </a:blip>
          <a:srcRect l="31010" t="26836" r="31274" b="34219"/>
          <a:stretch/>
        </p:blipFill>
        <p:spPr>
          <a:xfrm>
            <a:off x="3501113" y="1465988"/>
            <a:ext cx="2141775" cy="2211525"/>
          </a:xfrm>
          <a:prstGeom prst="rect">
            <a:avLst/>
          </a:prstGeom>
          <a:noFill/>
          <a:ln>
            <a:no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5748" y="4474029"/>
            <a:ext cx="1334546" cy="5497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push dir="r"/>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DF5D8"/>
        </a:solidFill>
        <a:effectLst/>
      </p:bgPr>
    </p:bg>
    <p:spTree>
      <p:nvGrpSpPr>
        <p:cNvPr id="1" name="Shape 211"/>
        <p:cNvGrpSpPr/>
        <p:nvPr/>
      </p:nvGrpSpPr>
      <p:grpSpPr>
        <a:xfrm>
          <a:off x="0" y="0"/>
          <a:ext cx="0" cy="0"/>
          <a:chOff x="0" y="0"/>
          <a:chExt cx="0" cy="0"/>
        </a:xfrm>
      </p:grpSpPr>
      <p:sp>
        <p:nvSpPr>
          <p:cNvPr id="212" name="Google Shape;212;p34"/>
          <p:cNvSpPr txBox="1"/>
          <p:nvPr/>
        </p:nvSpPr>
        <p:spPr>
          <a:xfrm>
            <a:off x="1177500" y="168475"/>
            <a:ext cx="6789000" cy="58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400" dirty="0">
                <a:solidFill>
                  <a:srgbClr val="5ED625"/>
                </a:solidFill>
                <a:latin typeface="Amaranth"/>
                <a:ea typeface="Amaranth"/>
                <a:cs typeface="Amaranth"/>
                <a:sym typeface="Amaranth"/>
              </a:rPr>
              <a:t>GAME: Think Smart:</a:t>
            </a:r>
            <a:br>
              <a:rPr lang="en" sz="3400" dirty="0">
                <a:solidFill>
                  <a:srgbClr val="5ED625"/>
                </a:solidFill>
                <a:latin typeface="Amaranth"/>
                <a:ea typeface="Amaranth"/>
                <a:cs typeface="Amaranth"/>
                <a:sym typeface="Amaranth"/>
              </a:rPr>
            </a:br>
            <a:r>
              <a:rPr lang="en" sz="3400" dirty="0">
                <a:solidFill>
                  <a:srgbClr val="5ED625"/>
                </a:solidFill>
                <a:latin typeface="Amaranth"/>
                <a:ea typeface="Amaranth"/>
                <a:cs typeface="Amaranth"/>
                <a:sym typeface="Amaranth"/>
              </a:rPr>
              <a:t>Is this fact or opinion?</a:t>
            </a:r>
            <a:endParaRPr sz="3400" dirty="0">
              <a:solidFill>
                <a:srgbClr val="5ED625"/>
              </a:solidFill>
              <a:latin typeface="Amaranth"/>
              <a:ea typeface="Amaranth"/>
              <a:cs typeface="Amaranth"/>
              <a:sym typeface="Amaranth"/>
            </a:endParaRPr>
          </a:p>
        </p:txBody>
      </p:sp>
      <p:pic>
        <p:nvPicPr>
          <p:cNvPr id="213" name="Google Shape;213;p34"/>
          <p:cNvPicPr preferRelativeResize="0"/>
          <p:nvPr/>
        </p:nvPicPr>
        <p:blipFill>
          <a:blip r:embed="rId3">
            <a:alphaModFix/>
          </a:blip>
          <a:stretch>
            <a:fillRect/>
          </a:stretch>
        </p:blipFill>
        <p:spPr>
          <a:xfrm>
            <a:off x="1316796" y="1775050"/>
            <a:ext cx="2682922" cy="2292251"/>
          </a:xfrm>
          <a:prstGeom prst="rect">
            <a:avLst/>
          </a:prstGeom>
          <a:noFill/>
          <a:ln>
            <a:noFill/>
          </a:ln>
        </p:spPr>
      </p:pic>
      <p:pic>
        <p:nvPicPr>
          <p:cNvPr id="214" name="Google Shape;214;p34"/>
          <p:cNvPicPr preferRelativeResize="0"/>
          <p:nvPr/>
        </p:nvPicPr>
        <p:blipFill>
          <a:blip r:embed="rId4">
            <a:alphaModFix/>
          </a:blip>
          <a:stretch>
            <a:fillRect/>
          </a:stretch>
        </p:blipFill>
        <p:spPr>
          <a:xfrm>
            <a:off x="5280287" y="1775050"/>
            <a:ext cx="2682913" cy="2292251"/>
          </a:xfrm>
          <a:prstGeom prst="rect">
            <a:avLst/>
          </a:prstGeom>
          <a:noFill/>
          <a:ln>
            <a:noFill/>
          </a:ln>
        </p:spPr>
      </p:pic>
      <p:sp>
        <p:nvSpPr>
          <p:cNvPr id="2" name="TextBox 1"/>
          <p:cNvSpPr txBox="1"/>
          <p:nvPr/>
        </p:nvSpPr>
        <p:spPr>
          <a:xfrm>
            <a:off x="2361826" y="4283725"/>
            <a:ext cx="1023632" cy="400110"/>
          </a:xfrm>
          <a:prstGeom prst="rect">
            <a:avLst/>
          </a:prstGeom>
          <a:noFill/>
        </p:spPr>
        <p:txBody>
          <a:bodyPr wrap="square" rtlCol="0">
            <a:spAutoFit/>
          </a:bodyPr>
          <a:lstStyle/>
          <a:p>
            <a:r>
              <a:rPr lang="en-GB" sz="2000" dirty="0" smtClean="0"/>
              <a:t>Fact</a:t>
            </a:r>
            <a:endParaRPr lang="en-GB" sz="2000" dirty="0"/>
          </a:p>
        </p:txBody>
      </p:sp>
      <p:sp>
        <p:nvSpPr>
          <p:cNvPr id="3" name="TextBox 2"/>
          <p:cNvSpPr txBox="1"/>
          <p:nvPr/>
        </p:nvSpPr>
        <p:spPr>
          <a:xfrm>
            <a:off x="5987144" y="4283725"/>
            <a:ext cx="1524000" cy="400110"/>
          </a:xfrm>
          <a:prstGeom prst="rect">
            <a:avLst/>
          </a:prstGeom>
          <a:noFill/>
        </p:spPr>
        <p:txBody>
          <a:bodyPr wrap="square" rtlCol="0">
            <a:spAutoFit/>
          </a:bodyPr>
          <a:lstStyle/>
          <a:p>
            <a:r>
              <a:rPr lang="en-GB" sz="2000" dirty="0" smtClean="0"/>
              <a:t>Opinion</a:t>
            </a:r>
            <a:endParaRPr lang="en-GB" sz="2000" dirty="0"/>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5748" y="4474029"/>
            <a:ext cx="1334546" cy="5497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push dir="r"/>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DF5D8"/>
        </a:solidFill>
        <a:effectLst/>
      </p:bgPr>
    </p:bg>
    <p:spTree>
      <p:nvGrpSpPr>
        <p:cNvPr id="1" name="Shape 218"/>
        <p:cNvGrpSpPr/>
        <p:nvPr/>
      </p:nvGrpSpPr>
      <p:grpSpPr>
        <a:xfrm>
          <a:off x="0" y="0"/>
          <a:ext cx="0" cy="0"/>
          <a:chOff x="0" y="0"/>
          <a:chExt cx="0" cy="0"/>
        </a:xfrm>
      </p:grpSpPr>
      <p:sp>
        <p:nvSpPr>
          <p:cNvPr id="219" name="Google Shape;219;p35"/>
          <p:cNvSpPr txBox="1"/>
          <p:nvPr/>
        </p:nvSpPr>
        <p:spPr>
          <a:xfrm>
            <a:off x="1177500" y="168475"/>
            <a:ext cx="6789000" cy="58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400">
                <a:solidFill>
                  <a:srgbClr val="5ED625"/>
                </a:solidFill>
                <a:latin typeface="Amaranth"/>
                <a:ea typeface="Amaranth"/>
                <a:cs typeface="Amaranth"/>
                <a:sym typeface="Amaranth"/>
              </a:rPr>
              <a:t>GAME: Think Smart:</a:t>
            </a:r>
            <a:br>
              <a:rPr lang="en" sz="3400">
                <a:solidFill>
                  <a:srgbClr val="5ED625"/>
                </a:solidFill>
                <a:latin typeface="Amaranth"/>
                <a:ea typeface="Amaranth"/>
                <a:cs typeface="Amaranth"/>
                <a:sym typeface="Amaranth"/>
              </a:rPr>
            </a:br>
            <a:r>
              <a:rPr lang="en" sz="3400">
                <a:solidFill>
                  <a:srgbClr val="5ED625"/>
                </a:solidFill>
                <a:latin typeface="Amaranth"/>
                <a:ea typeface="Amaranth"/>
                <a:cs typeface="Amaranth"/>
                <a:sym typeface="Amaranth"/>
              </a:rPr>
              <a:t>Is this fact or opinion?</a:t>
            </a:r>
            <a:endParaRPr sz="3400">
              <a:solidFill>
                <a:srgbClr val="5ED625"/>
              </a:solidFill>
              <a:latin typeface="Amaranth"/>
              <a:ea typeface="Amaranth"/>
              <a:cs typeface="Amaranth"/>
              <a:sym typeface="Amaranth"/>
            </a:endParaRPr>
          </a:p>
        </p:txBody>
      </p:sp>
      <p:sp>
        <p:nvSpPr>
          <p:cNvPr id="220" name="Google Shape;220;p35"/>
          <p:cNvSpPr txBox="1"/>
          <p:nvPr/>
        </p:nvSpPr>
        <p:spPr>
          <a:xfrm>
            <a:off x="1069500" y="1718475"/>
            <a:ext cx="7005000" cy="250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400">
                <a:solidFill>
                  <a:srgbClr val="0B5394"/>
                </a:solidFill>
                <a:latin typeface="Amaranth"/>
                <a:ea typeface="Amaranth"/>
                <a:cs typeface="Amaranth"/>
                <a:sym typeface="Amaranth"/>
              </a:rPr>
              <a:t>Roses are the most beautiful flowers, in my opinion.</a:t>
            </a:r>
            <a:endParaRPr sz="3400">
              <a:solidFill>
                <a:srgbClr val="0B5394"/>
              </a:solidFill>
              <a:latin typeface="Amaranth"/>
              <a:ea typeface="Amaranth"/>
              <a:cs typeface="Amaranth"/>
              <a:sym typeface="Amaranth"/>
            </a:endParaRPr>
          </a:p>
        </p:txBody>
      </p:sp>
      <p:sp>
        <p:nvSpPr>
          <p:cNvPr id="221" name="Google Shape;221;p35"/>
          <p:cNvSpPr/>
          <p:nvPr/>
        </p:nvSpPr>
        <p:spPr>
          <a:xfrm>
            <a:off x="4058035" y="2805625"/>
            <a:ext cx="2582400" cy="71100"/>
          </a:xfrm>
          <a:prstGeom prst="rect">
            <a:avLst/>
          </a:prstGeom>
          <a:solidFill>
            <a:srgbClr val="5ED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5"/>
          <p:cNvSpPr txBox="1"/>
          <p:nvPr/>
        </p:nvSpPr>
        <p:spPr>
          <a:xfrm>
            <a:off x="690113" y="3728600"/>
            <a:ext cx="3201300" cy="114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100" b="1">
                <a:solidFill>
                  <a:srgbClr val="5ED625"/>
                </a:solidFill>
                <a:latin typeface="Amaranth"/>
                <a:ea typeface="Amaranth"/>
                <a:cs typeface="Amaranth"/>
                <a:sym typeface="Amaranth"/>
              </a:rPr>
              <a:t>OPINION</a:t>
            </a:r>
            <a:endParaRPr sz="5100" b="1">
              <a:solidFill>
                <a:srgbClr val="5ED625"/>
              </a:solidFill>
              <a:latin typeface="Amaranth"/>
              <a:ea typeface="Amaranth"/>
              <a:cs typeface="Amaranth"/>
              <a:sym typeface="Amaranth"/>
            </a:endParaRPr>
          </a:p>
        </p:txBody>
      </p:sp>
      <p:pic>
        <p:nvPicPr>
          <p:cNvPr id="223" name="Google Shape;223;p35"/>
          <p:cNvPicPr preferRelativeResize="0"/>
          <p:nvPr/>
        </p:nvPicPr>
        <p:blipFill>
          <a:blip r:embed="rId3">
            <a:alphaModFix/>
          </a:blip>
          <a:stretch>
            <a:fillRect/>
          </a:stretch>
        </p:blipFill>
        <p:spPr>
          <a:xfrm>
            <a:off x="5633158" y="3211836"/>
            <a:ext cx="1760428" cy="1504078"/>
          </a:xfrm>
          <a:prstGeom prst="rect">
            <a:avLst/>
          </a:prstGeom>
          <a:noFill/>
          <a:ln>
            <a:no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5748" y="4474029"/>
            <a:ext cx="1334546" cy="5497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20"/>
                                        </p:tgtEl>
                                        <p:attrNameLst>
                                          <p:attrName>style.visibility</p:attrName>
                                        </p:attrNameLst>
                                      </p:cBhvr>
                                      <p:to>
                                        <p:strVal val="visible"/>
                                      </p:to>
                                    </p:set>
                                    <p:anim calcmode="lin" valueType="num">
                                      <p:cBhvr additive="base">
                                        <p:cTn id="7" dur="1000"/>
                                        <p:tgtEl>
                                          <p:spTgt spid="220"/>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1"/>
                                        </p:tgtEl>
                                        <p:attrNameLst>
                                          <p:attrName>style.visibility</p:attrName>
                                        </p:attrNameLst>
                                      </p:cBhvr>
                                      <p:to>
                                        <p:strVal val="visible"/>
                                      </p:to>
                                    </p:set>
                                    <p:animEffect transition="in" filter="fade">
                                      <p:cBhvr>
                                        <p:cTn id="12" dur="1000"/>
                                        <p:tgtEl>
                                          <p:spTgt spid="221"/>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222"/>
                                        </p:tgtEl>
                                        <p:attrNameLst>
                                          <p:attrName>style.visibility</p:attrName>
                                        </p:attrNameLst>
                                      </p:cBhvr>
                                      <p:to>
                                        <p:strVal val="visible"/>
                                      </p:to>
                                    </p:set>
                                    <p:animEffect transition="in" filter="fade">
                                      <p:cBhvr>
                                        <p:cTn id="16" dur="500"/>
                                        <p:tgtEl>
                                          <p:spTgt spid="222"/>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223"/>
                                        </p:tgtEl>
                                        <p:attrNameLst>
                                          <p:attrName>style.visibility</p:attrName>
                                        </p:attrNameLst>
                                      </p:cBhvr>
                                      <p:to>
                                        <p:strVal val="visible"/>
                                      </p:to>
                                    </p:set>
                                    <p:animEffect transition="in" filter="fade">
                                      <p:cBhvr>
                                        <p:cTn id="20" dur="500"/>
                                        <p:tgtEl>
                                          <p:spTgt spid="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DF5D8"/>
        </a:solidFill>
        <a:effectLst/>
      </p:bgPr>
    </p:bg>
    <p:spTree>
      <p:nvGrpSpPr>
        <p:cNvPr id="1" name="Shape 227"/>
        <p:cNvGrpSpPr/>
        <p:nvPr/>
      </p:nvGrpSpPr>
      <p:grpSpPr>
        <a:xfrm>
          <a:off x="0" y="0"/>
          <a:ext cx="0" cy="0"/>
          <a:chOff x="0" y="0"/>
          <a:chExt cx="0" cy="0"/>
        </a:xfrm>
      </p:grpSpPr>
      <p:sp>
        <p:nvSpPr>
          <p:cNvPr id="228" name="Google Shape;228;p36"/>
          <p:cNvSpPr txBox="1"/>
          <p:nvPr/>
        </p:nvSpPr>
        <p:spPr>
          <a:xfrm>
            <a:off x="1177500" y="168475"/>
            <a:ext cx="6789000" cy="58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400">
                <a:solidFill>
                  <a:srgbClr val="5ED625"/>
                </a:solidFill>
                <a:latin typeface="Amaranth"/>
                <a:ea typeface="Amaranth"/>
                <a:cs typeface="Amaranth"/>
                <a:sym typeface="Amaranth"/>
              </a:rPr>
              <a:t>GAME: Think Smart:</a:t>
            </a:r>
            <a:br>
              <a:rPr lang="en" sz="3400">
                <a:solidFill>
                  <a:srgbClr val="5ED625"/>
                </a:solidFill>
                <a:latin typeface="Amaranth"/>
                <a:ea typeface="Amaranth"/>
                <a:cs typeface="Amaranth"/>
                <a:sym typeface="Amaranth"/>
              </a:rPr>
            </a:br>
            <a:r>
              <a:rPr lang="en" sz="3400">
                <a:solidFill>
                  <a:srgbClr val="5ED625"/>
                </a:solidFill>
                <a:latin typeface="Amaranth"/>
                <a:ea typeface="Amaranth"/>
                <a:cs typeface="Amaranth"/>
                <a:sym typeface="Amaranth"/>
              </a:rPr>
              <a:t>Is this fact or opinion?</a:t>
            </a:r>
            <a:endParaRPr sz="3400">
              <a:solidFill>
                <a:srgbClr val="5ED625"/>
              </a:solidFill>
              <a:latin typeface="Amaranth"/>
              <a:ea typeface="Amaranth"/>
              <a:cs typeface="Amaranth"/>
              <a:sym typeface="Amaranth"/>
            </a:endParaRPr>
          </a:p>
        </p:txBody>
      </p:sp>
      <p:sp>
        <p:nvSpPr>
          <p:cNvPr id="229" name="Google Shape;229;p36"/>
          <p:cNvSpPr txBox="1"/>
          <p:nvPr/>
        </p:nvSpPr>
        <p:spPr>
          <a:xfrm>
            <a:off x="1069500" y="1489875"/>
            <a:ext cx="7005000" cy="250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400" dirty="0">
                <a:solidFill>
                  <a:srgbClr val="0B5394"/>
                </a:solidFill>
                <a:latin typeface="Amaranth"/>
                <a:ea typeface="Amaranth"/>
                <a:cs typeface="Amaranth"/>
                <a:sym typeface="Amaranth"/>
              </a:rPr>
              <a:t>According to a survey with 100 people, 88% don’t have privacy settings on their accounts.</a:t>
            </a:r>
            <a:endParaRPr sz="3400" dirty="0">
              <a:solidFill>
                <a:srgbClr val="0B5394"/>
              </a:solidFill>
              <a:latin typeface="Amaranth"/>
              <a:ea typeface="Amaranth"/>
              <a:cs typeface="Amaranth"/>
              <a:sym typeface="Amaranth"/>
            </a:endParaRPr>
          </a:p>
        </p:txBody>
      </p:sp>
      <p:sp>
        <p:nvSpPr>
          <p:cNvPr id="230" name="Google Shape;230;p36"/>
          <p:cNvSpPr/>
          <p:nvPr/>
        </p:nvSpPr>
        <p:spPr>
          <a:xfrm>
            <a:off x="1660100" y="2120450"/>
            <a:ext cx="4081200" cy="71100"/>
          </a:xfrm>
          <a:prstGeom prst="rect">
            <a:avLst/>
          </a:prstGeom>
          <a:solidFill>
            <a:srgbClr val="5ED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6"/>
          <p:cNvSpPr txBox="1"/>
          <p:nvPr/>
        </p:nvSpPr>
        <p:spPr>
          <a:xfrm>
            <a:off x="690113" y="3576200"/>
            <a:ext cx="3201300" cy="114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100" b="1">
                <a:solidFill>
                  <a:srgbClr val="5ED625"/>
                </a:solidFill>
                <a:latin typeface="Amaranth"/>
                <a:ea typeface="Amaranth"/>
                <a:cs typeface="Amaranth"/>
                <a:sym typeface="Amaranth"/>
              </a:rPr>
              <a:t>FACT</a:t>
            </a:r>
            <a:endParaRPr sz="5100" b="1">
              <a:solidFill>
                <a:srgbClr val="5ED625"/>
              </a:solidFill>
              <a:latin typeface="Amaranth"/>
              <a:ea typeface="Amaranth"/>
              <a:cs typeface="Amaranth"/>
              <a:sym typeface="Amaranth"/>
            </a:endParaRPr>
          </a:p>
        </p:txBody>
      </p:sp>
      <p:pic>
        <p:nvPicPr>
          <p:cNvPr id="232" name="Google Shape;232;p36"/>
          <p:cNvPicPr preferRelativeResize="0"/>
          <p:nvPr/>
        </p:nvPicPr>
        <p:blipFill>
          <a:blip r:embed="rId3">
            <a:alphaModFix/>
          </a:blip>
          <a:stretch>
            <a:fillRect/>
          </a:stretch>
        </p:blipFill>
        <p:spPr>
          <a:xfrm>
            <a:off x="5350701" y="3046624"/>
            <a:ext cx="1922271" cy="1642376"/>
          </a:xfrm>
          <a:prstGeom prst="rect">
            <a:avLst/>
          </a:prstGeom>
          <a:noFill/>
          <a:ln>
            <a:no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5748" y="4474029"/>
            <a:ext cx="1334546" cy="5497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29"/>
                                        </p:tgtEl>
                                        <p:attrNameLst>
                                          <p:attrName>style.visibility</p:attrName>
                                        </p:attrNameLst>
                                      </p:cBhvr>
                                      <p:to>
                                        <p:strVal val="visible"/>
                                      </p:to>
                                    </p:set>
                                    <p:anim calcmode="lin" valueType="num">
                                      <p:cBhvr additive="base">
                                        <p:cTn id="7" dur="1000"/>
                                        <p:tgtEl>
                                          <p:spTgt spid="229"/>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0"/>
                                        </p:tgtEl>
                                        <p:attrNameLst>
                                          <p:attrName>style.visibility</p:attrName>
                                        </p:attrNameLst>
                                      </p:cBhvr>
                                      <p:to>
                                        <p:strVal val="visible"/>
                                      </p:to>
                                    </p:set>
                                    <p:animEffect transition="in" filter="fade">
                                      <p:cBhvr>
                                        <p:cTn id="12" dur="1000"/>
                                        <p:tgtEl>
                                          <p:spTgt spid="230"/>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231"/>
                                        </p:tgtEl>
                                        <p:attrNameLst>
                                          <p:attrName>style.visibility</p:attrName>
                                        </p:attrNameLst>
                                      </p:cBhvr>
                                      <p:to>
                                        <p:strVal val="visible"/>
                                      </p:to>
                                    </p:set>
                                    <p:animEffect transition="in" filter="fade">
                                      <p:cBhvr>
                                        <p:cTn id="16" dur="500"/>
                                        <p:tgtEl>
                                          <p:spTgt spid="231"/>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232"/>
                                        </p:tgtEl>
                                        <p:attrNameLst>
                                          <p:attrName>style.visibility</p:attrName>
                                        </p:attrNameLst>
                                      </p:cBhvr>
                                      <p:to>
                                        <p:strVal val="visible"/>
                                      </p:to>
                                    </p:set>
                                    <p:animEffect transition="in" filter="fade">
                                      <p:cBhvr>
                                        <p:cTn id="20" dur="500"/>
                                        <p:tgtEl>
                                          <p:spTgt spid="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DF5D8"/>
        </a:solidFill>
        <a:effectLst/>
      </p:bgPr>
    </p:bg>
    <p:spTree>
      <p:nvGrpSpPr>
        <p:cNvPr id="1" name="Shape 236"/>
        <p:cNvGrpSpPr/>
        <p:nvPr/>
      </p:nvGrpSpPr>
      <p:grpSpPr>
        <a:xfrm>
          <a:off x="0" y="0"/>
          <a:ext cx="0" cy="0"/>
          <a:chOff x="0" y="0"/>
          <a:chExt cx="0" cy="0"/>
        </a:xfrm>
      </p:grpSpPr>
      <p:sp>
        <p:nvSpPr>
          <p:cNvPr id="237" name="Google Shape;237;p37"/>
          <p:cNvSpPr txBox="1"/>
          <p:nvPr/>
        </p:nvSpPr>
        <p:spPr>
          <a:xfrm>
            <a:off x="1177500" y="168475"/>
            <a:ext cx="6789000" cy="58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400">
                <a:solidFill>
                  <a:srgbClr val="5ED625"/>
                </a:solidFill>
                <a:latin typeface="Amaranth"/>
                <a:ea typeface="Amaranth"/>
                <a:cs typeface="Amaranth"/>
                <a:sym typeface="Amaranth"/>
              </a:rPr>
              <a:t>GAME: Think Smart:</a:t>
            </a:r>
            <a:br>
              <a:rPr lang="en" sz="3400">
                <a:solidFill>
                  <a:srgbClr val="5ED625"/>
                </a:solidFill>
                <a:latin typeface="Amaranth"/>
                <a:ea typeface="Amaranth"/>
                <a:cs typeface="Amaranth"/>
                <a:sym typeface="Amaranth"/>
              </a:rPr>
            </a:br>
            <a:r>
              <a:rPr lang="en" sz="3400">
                <a:solidFill>
                  <a:srgbClr val="5ED625"/>
                </a:solidFill>
                <a:latin typeface="Amaranth"/>
                <a:ea typeface="Amaranth"/>
                <a:cs typeface="Amaranth"/>
                <a:sym typeface="Amaranth"/>
              </a:rPr>
              <a:t>Is this fact or opinion?</a:t>
            </a:r>
            <a:endParaRPr sz="3400">
              <a:solidFill>
                <a:srgbClr val="5ED625"/>
              </a:solidFill>
              <a:latin typeface="Amaranth"/>
              <a:ea typeface="Amaranth"/>
              <a:cs typeface="Amaranth"/>
              <a:sym typeface="Amaranth"/>
            </a:endParaRPr>
          </a:p>
        </p:txBody>
      </p:sp>
      <p:sp>
        <p:nvSpPr>
          <p:cNvPr id="238" name="Google Shape;238;p37"/>
          <p:cNvSpPr txBox="1"/>
          <p:nvPr/>
        </p:nvSpPr>
        <p:spPr>
          <a:xfrm>
            <a:off x="1069500" y="1718475"/>
            <a:ext cx="7005000" cy="250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400">
                <a:solidFill>
                  <a:srgbClr val="0B5394"/>
                </a:solidFill>
                <a:latin typeface="Amaranth"/>
                <a:ea typeface="Amaranth"/>
                <a:cs typeface="Amaranth"/>
                <a:sym typeface="Amaranth"/>
              </a:rPr>
              <a:t>I hate peas, they are the worst vegetable. No one should eat them!</a:t>
            </a:r>
            <a:endParaRPr sz="3400">
              <a:solidFill>
                <a:srgbClr val="0B5394"/>
              </a:solidFill>
              <a:latin typeface="Amaranth"/>
              <a:ea typeface="Amaranth"/>
              <a:cs typeface="Amaranth"/>
              <a:sym typeface="Amaranth"/>
            </a:endParaRPr>
          </a:p>
        </p:txBody>
      </p:sp>
      <p:sp>
        <p:nvSpPr>
          <p:cNvPr id="239" name="Google Shape;239;p37"/>
          <p:cNvSpPr/>
          <p:nvPr/>
        </p:nvSpPr>
        <p:spPr>
          <a:xfrm>
            <a:off x="1723950" y="2329100"/>
            <a:ext cx="2167500" cy="71100"/>
          </a:xfrm>
          <a:prstGeom prst="rect">
            <a:avLst/>
          </a:prstGeom>
          <a:solidFill>
            <a:srgbClr val="5ED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7"/>
          <p:cNvSpPr txBox="1"/>
          <p:nvPr/>
        </p:nvSpPr>
        <p:spPr>
          <a:xfrm>
            <a:off x="690113" y="3728600"/>
            <a:ext cx="3201300" cy="114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100" b="1">
                <a:solidFill>
                  <a:srgbClr val="5ED625"/>
                </a:solidFill>
                <a:latin typeface="Amaranth"/>
                <a:ea typeface="Amaranth"/>
                <a:cs typeface="Amaranth"/>
                <a:sym typeface="Amaranth"/>
              </a:rPr>
              <a:t>OPINION</a:t>
            </a:r>
            <a:endParaRPr sz="5100" b="1">
              <a:solidFill>
                <a:srgbClr val="5ED625"/>
              </a:solidFill>
              <a:latin typeface="Amaranth"/>
              <a:ea typeface="Amaranth"/>
              <a:cs typeface="Amaranth"/>
              <a:sym typeface="Amaranth"/>
            </a:endParaRPr>
          </a:p>
        </p:txBody>
      </p:sp>
      <p:pic>
        <p:nvPicPr>
          <p:cNvPr id="241" name="Google Shape;241;p37"/>
          <p:cNvPicPr preferRelativeResize="0"/>
          <p:nvPr/>
        </p:nvPicPr>
        <p:blipFill>
          <a:blip r:embed="rId3">
            <a:alphaModFix/>
          </a:blip>
          <a:stretch>
            <a:fillRect/>
          </a:stretch>
        </p:blipFill>
        <p:spPr>
          <a:xfrm>
            <a:off x="5480757" y="3372922"/>
            <a:ext cx="1760428" cy="1504078"/>
          </a:xfrm>
          <a:prstGeom prst="rect">
            <a:avLst/>
          </a:prstGeom>
          <a:noFill/>
          <a:ln>
            <a:no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5748" y="4474029"/>
            <a:ext cx="1334546" cy="5497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38"/>
                                        </p:tgtEl>
                                        <p:attrNameLst>
                                          <p:attrName>style.visibility</p:attrName>
                                        </p:attrNameLst>
                                      </p:cBhvr>
                                      <p:to>
                                        <p:strVal val="visible"/>
                                      </p:to>
                                    </p:set>
                                    <p:anim calcmode="lin" valueType="num">
                                      <p:cBhvr additive="base">
                                        <p:cTn id="7" dur="1000"/>
                                        <p:tgtEl>
                                          <p:spTgt spid="238"/>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9"/>
                                        </p:tgtEl>
                                        <p:attrNameLst>
                                          <p:attrName>style.visibility</p:attrName>
                                        </p:attrNameLst>
                                      </p:cBhvr>
                                      <p:to>
                                        <p:strVal val="visible"/>
                                      </p:to>
                                    </p:set>
                                    <p:animEffect transition="in" filter="fade">
                                      <p:cBhvr>
                                        <p:cTn id="12" dur="1000"/>
                                        <p:tgtEl>
                                          <p:spTgt spid="239"/>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240"/>
                                        </p:tgtEl>
                                        <p:attrNameLst>
                                          <p:attrName>style.visibility</p:attrName>
                                        </p:attrNameLst>
                                      </p:cBhvr>
                                      <p:to>
                                        <p:strVal val="visible"/>
                                      </p:to>
                                    </p:set>
                                    <p:animEffect transition="in" filter="fade">
                                      <p:cBhvr>
                                        <p:cTn id="16" dur="500"/>
                                        <p:tgtEl>
                                          <p:spTgt spid="240"/>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241"/>
                                        </p:tgtEl>
                                        <p:attrNameLst>
                                          <p:attrName>style.visibility</p:attrName>
                                        </p:attrNameLst>
                                      </p:cBhvr>
                                      <p:to>
                                        <p:strVal val="visible"/>
                                      </p:to>
                                    </p:set>
                                    <p:animEffect transition="in" filter="fade">
                                      <p:cBhvr>
                                        <p:cTn id="20" dur="500"/>
                                        <p:tgtEl>
                                          <p:spTgt spid="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DF5D8"/>
        </a:solidFill>
        <a:effectLst/>
      </p:bgPr>
    </p:bg>
    <p:spTree>
      <p:nvGrpSpPr>
        <p:cNvPr id="1" name="Shape 245"/>
        <p:cNvGrpSpPr/>
        <p:nvPr/>
      </p:nvGrpSpPr>
      <p:grpSpPr>
        <a:xfrm>
          <a:off x="0" y="0"/>
          <a:ext cx="0" cy="0"/>
          <a:chOff x="0" y="0"/>
          <a:chExt cx="0" cy="0"/>
        </a:xfrm>
      </p:grpSpPr>
      <p:sp>
        <p:nvSpPr>
          <p:cNvPr id="246" name="Google Shape;246;p38"/>
          <p:cNvSpPr txBox="1"/>
          <p:nvPr/>
        </p:nvSpPr>
        <p:spPr>
          <a:xfrm>
            <a:off x="1177500" y="168475"/>
            <a:ext cx="6789000" cy="58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400">
                <a:solidFill>
                  <a:srgbClr val="5ED625"/>
                </a:solidFill>
                <a:latin typeface="Amaranth"/>
                <a:ea typeface="Amaranth"/>
                <a:cs typeface="Amaranth"/>
                <a:sym typeface="Amaranth"/>
              </a:rPr>
              <a:t>GAME: Think Smart:</a:t>
            </a:r>
            <a:br>
              <a:rPr lang="en" sz="3400">
                <a:solidFill>
                  <a:srgbClr val="5ED625"/>
                </a:solidFill>
                <a:latin typeface="Amaranth"/>
                <a:ea typeface="Amaranth"/>
                <a:cs typeface="Amaranth"/>
                <a:sym typeface="Amaranth"/>
              </a:rPr>
            </a:br>
            <a:r>
              <a:rPr lang="en" sz="3400">
                <a:solidFill>
                  <a:srgbClr val="5ED625"/>
                </a:solidFill>
                <a:latin typeface="Amaranth"/>
                <a:ea typeface="Amaranth"/>
                <a:cs typeface="Amaranth"/>
                <a:sym typeface="Amaranth"/>
              </a:rPr>
              <a:t>Is this fact or opinion?</a:t>
            </a:r>
            <a:endParaRPr sz="3400">
              <a:solidFill>
                <a:srgbClr val="5ED625"/>
              </a:solidFill>
              <a:latin typeface="Amaranth"/>
              <a:ea typeface="Amaranth"/>
              <a:cs typeface="Amaranth"/>
              <a:sym typeface="Amaranth"/>
            </a:endParaRPr>
          </a:p>
        </p:txBody>
      </p:sp>
      <p:sp>
        <p:nvSpPr>
          <p:cNvPr id="247" name="Google Shape;247;p38"/>
          <p:cNvSpPr txBox="1"/>
          <p:nvPr/>
        </p:nvSpPr>
        <p:spPr>
          <a:xfrm>
            <a:off x="1069500" y="1718475"/>
            <a:ext cx="7005000" cy="250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400">
                <a:solidFill>
                  <a:srgbClr val="0B5394"/>
                </a:solidFill>
                <a:latin typeface="Amaranth"/>
                <a:ea typeface="Amaranth"/>
                <a:cs typeface="Amaranth"/>
                <a:sym typeface="Amaranth"/>
              </a:rPr>
              <a:t>I don’t think football training </a:t>
            </a:r>
            <a:br>
              <a:rPr lang="en" sz="3400">
                <a:solidFill>
                  <a:srgbClr val="0B5394"/>
                </a:solidFill>
                <a:latin typeface="Amaranth"/>
                <a:ea typeface="Amaranth"/>
                <a:cs typeface="Amaranth"/>
                <a:sym typeface="Amaranth"/>
              </a:rPr>
            </a:br>
            <a:r>
              <a:rPr lang="en" sz="3400">
                <a:solidFill>
                  <a:srgbClr val="0B5394"/>
                </a:solidFill>
                <a:latin typeface="Amaranth"/>
                <a:ea typeface="Amaranth"/>
                <a:cs typeface="Amaranth"/>
                <a:sym typeface="Amaranth"/>
              </a:rPr>
              <a:t>should be on later. </a:t>
            </a:r>
            <a:endParaRPr sz="3400">
              <a:solidFill>
                <a:srgbClr val="0B5394"/>
              </a:solidFill>
              <a:latin typeface="Amaranth"/>
              <a:ea typeface="Amaranth"/>
              <a:cs typeface="Amaranth"/>
              <a:sym typeface="Amaranth"/>
            </a:endParaRPr>
          </a:p>
        </p:txBody>
      </p:sp>
      <p:sp>
        <p:nvSpPr>
          <p:cNvPr id="248" name="Google Shape;248;p38"/>
          <p:cNvSpPr/>
          <p:nvPr/>
        </p:nvSpPr>
        <p:spPr>
          <a:xfrm>
            <a:off x="1876350" y="2300722"/>
            <a:ext cx="2288100" cy="71100"/>
          </a:xfrm>
          <a:prstGeom prst="rect">
            <a:avLst/>
          </a:prstGeom>
          <a:solidFill>
            <a:srgbClr val="5ED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8"/>
          <p:cNvSpPr txBox="1"/>
          <p:nvPr/>
        </p:nvSpPr>
        <p:spPr>
          <a:xfrm>
            <a:off x="690113" y="3728600"/>
            <a:ext cx="3201300" cy="114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100" b="1">
                <a:solidFill>
                  <a:srgbClr val="5ED625"/>
                </a:solidFill>
                <a:latin typeface="Amaranth"/>
                <a:ea typeface="Amaranth"/>
                <a:cs typeface="Amaranth"/>
                <a:sym typeface="Amaranth"/>
              </a:rPr>
              <a:t>OPINION</a:t>
            </a:r>
            <a:endParaRPr sz="5100" b="1">
              <a:solidFill>
                <a:srgbClr val="5ED625"/>
              </a:solidFill>
              <a:latin typeface="Amaranth"/>
              <a:ea typeface="Amaranth"/>
              <a:cs typeface="Amaranth"/>
              <a:sym typeface="Amaranth"/>
            </a:endParaRPr>
          </a:p>
        </p:txBody>
      </p:sp>
      <p:pic>
        <p:nvPicPr>
          <p:cNvPr id="250" name="Google Shape;250;p38"/>
          <p:cNvPicPr preferRelativeResize="0"/>
          <p:nvPr/>
        </p:nvPicPr>
        <p:blipFill>
          <a:blip r:embed="rId3">
            <a:alphaModFix/>
          </a:blip>
          <a:stretch>
            <a:fillRect/>
          </a:stretch>
        </p:blipFill>
        <p:spPr>
          <a:xfrm>
            <a:off x="5350128" y="3309226"/>
            <a:ext cx="1760428" cy="1504078"/>
          </a:xfrm>
          <a:prstGeom prst="rect">
            <a:avLst/>
          </a:prstGeom>
          <a:noFill/>
          <a:ln>
            <a:no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5748" y="4474029"/>
            <a:ext cx="1334546" cy="5497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47"/>
                                        </p:tgtEl>
                                        <p:attrNameLst>
                                          <p:attrName>style.visibility</p:attrName>
                                        </p:attrNameLst>
                                      </p:cBhvr>
                                      <p:to>
                                        <p:strVal val="visible"/>
                                      </p:to>
                                    </p:set>
                                    <p:anim calcmode="lin" valueType="num">
                                      <p:cBhvr additive="base">
                                        <p:cTn id="7" dur="1000"/>
                                        <p:tgtEl>
                                          <p:spTgt spid="247"/>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8"/>
                                        </p:tgtEl>
                                        <p:attrNameLst>
                                          <p:attrName>style.visibility</p:attrName>
                                        </p:attrNameLst>
                                      </p:cBhvr>
                                      <p:to>
                                        <p:strVal val="visible"/>
                                      </p:to>
                                    </p:set>
                                    <p:animEffect transition="in" filter="fade">
                                      <p:cBhvr>
                                        <p:cTn id="12" dur="1000"/>
                                        <p:tgtEl>
                                          <p:spTgt spid="248"/>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249"/>
                                        </p:tgtEl>
                                        <p:attrNameLst>
                                          <p:attrName>style.visibility</p:attrName>
                                        </p:attrNameLst>
                                      </p:cBhvr>
                                      <p:to>
                                        <p:strVal val="visible"/>
                                      </p:to>
                                    </p:set>
                                    <p:animEffect transition="in" filter="fade">
                                      <p:cBhvr>
                                        <p:cTn id="16" dur="500"/>
                                        <p:tgtEl>
                                          <p:spTgt spid="249"/>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250"/>
                                        </p:tgtEl>
                                        <p:attrNameLst>
                                          <p:attrName>style.visibility</p:attrName>
                                        </p:attrNameLst>
                                      </p:cBhvr>
                                      <p:to>
                                        <p:strVal val="visible"/>
                                      </p:to>
                                    </p:set>
                                    <p:animEffect transition="in" filter="fade">
                                      <p:cBhvr>
                                        <p:cTn id="20" dur="500"/>
                                        <p:tgtEl>
                                          <p:spTgt spid="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DF5D8"/>
        </a:solidFill>
        <a:effectLst/>
      </p:bgPr>
    </p:bg>
    <p:spTree>
      <p:nvGrpSpPr>
        <p:cNvPr id="1" name="Shape 254"/>
        <p:cNvGrpSpPr/>
        <p:nvPr/>
      </p:nvGrpSpPr>
      <p:grpSpPr>
        <a:xfrm>
          <a:off x="0" y="0"/>
          <a:ext cx="0" cy="0"/>
          <a:chOff x="0" y="0"/>
          <a:chExt cx="0" cy="0"/>
        </a:xfrm>
      </p:grpSpPr>
      <p:sp>
        <p:nvSpPr>
          <p:cNvPr id="255" name="Google Shape;255;p39"/>
          <p:cNvSpPr txBox="1"/>
          <p:nvPr/>
        </p:nvSpPr>
        <p:spPr>
          <a:xfrm>
            <a:off x="1177500" y="168475"/>
            <a:ext cx="6789000" cy="58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400">
                <a:solidFill>
                  <a:srgbClr val="5ED625"/>
                </a:solidFill>
                <a:latin typeface="Amaranth"/>
                <a:ea typeface="Amaranth"/>
                <a:cs typeface="Amaranth"/>
                <a:sym typeface="Amaranth"/>
              </a:rPr>
              <a:t>GAME: Think Smart:</a:t>
            </a:r>
            <a:br>
              <a:rPr lang="en" sz="3400">
                <a:solidFill>
                  <a:srgbClr val="5ED625"/>
                </a:solidFill>
                <a:latin typeface="Amaranth"/>
                <a:ea typeface="Amaranth"/>
                <a:cs typeface="Amaranth"/>
                <a:sym typeface="Amaranth"/>
              </a:rPr>
            </a:br>
            <a:r>
              <a:rPr lang="en" sz="3400">
                <a:solidFill>
                  <a:srgbClr val="5ED625"/>
                </a:solidFill>
                <a:latin typeface="Amaranth"/>
                <a:ea typeface="Amaranth"/>
                <a:cs typeface="Amaranth"/>
                <a:sym typeface="Amaranth"/>
              </a:rPr>
              <a:t>Is this fact or opinion?</a:t>
            </a:r>
            <a:endParaRPr sz="3400">
              <a:solidFill>
                <a:srgbClr val="5ED625"/>
              </a:solidFill>
              <a:latin typeface="Amaranth"/>
              <a:ea typeface="Amaranth"/>
              <a:cs typeface="Amaranth"/>
              <a:sym typeface="Amaranth"/>
            </a:endParaRPr>
          </a:p>
        </p:txBody>
      </p:sp>
      <p:sp>
        <p:nvSpPr>
          <p:cNvPr id="256" name="Google Shape;256;p39"/>
          <p:cNvSpPr txBox="1"/>
          <p:nvPr/>
        </p:nvSpPr>
        <p:spPr>
          <a:xfrm>
            <a:off x="1069500" y="1489875"/>
            <a:ext cx="7005000" cy="250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400">
                <a:solidFill>
                  <a:srgbClr val="0B5394"/>
                </a:solidFill>
                <a:latin typeface="Amaranth"/>
                <a:ea typeface="Amaranth"/>
                <a:cs typeface="Amaranth"/>
                <a:sym typeface="Amaranth"/>
              </a:rPr>
              <a:t>Through research, scientists believe that a vaccine can be possible by the end of the year.</a:t>
            </a:r>
            <a:endParaRPr sz="3400">
              <a:solidFill>
                <a:srgbClr val="0B5394"/>
              </a:solidFill>
              <a:latin typeface="Amaranth"/>
              <a:ea typeface="Amaranth"/>
              <a:cs typeface="Amaranth"/>
              <a:sym typeface="Amaranth"/>
            </a:endParaRPr>
          </a:p>
        </p:txBody>
      </p:sp>
      <p:sp>
        <p:nvSpPr>
          <p:cNvPr id="257" name="Google Shape;257;p39"/>
          <p:cNvSpPr/>
          <p:nvPr/>
        </p:nvSpPr>
        <p:spPr>
          <a:xfrm>
            <a:off x="1333775" y="2106250"/>
            <a:ext cx="3291900" cy="71100"/>
          </a:xfrm>
          <a:prstGeom prst="rect">
            <a:avLst/>
          </a:prstGeom>
          <a:solidFill>
            <a:srgbClr val="5ED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9"/>
          <p:cNvSpPr txBox="1"/>
          <p:nvPr/>
        </p:nvSpPr>
        <p:spPr>
          <a:xfrm>
            <a:off x="690113" y="3576200"/>
            <a:ext cx="3201300" cy="114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100" b="1">
                <a:solidFill>
                  <a:srgbClr val="5ED625"/>
                </a:solidFill>
                <a:latin typeface="Amaranth"/>
                <a:ea typeface="Amaranth"/>
                <a:cs typeface="Amaranth"/>
                <a:sym typeface="Amaranth"/>
              </a:rPr>
              <a:t>FACT</a:t>
            </a:r>
            <a:endParaRPr sz="5100" b="1">
              <a:solidFill>
                <a:srgbClr val="5ED625"/>
              </a:solidFill>
              <a:latin typeface="Amaranth"/>
              <a:ea typeface="Amaranth"/>
              <a:cs typeface="Amaranth"/>
              <a:sym typeface="Amaranth"/>
            </a:endParaRPr>
          </a:p>
        </p:txBody>
      </p:sp>
      <p:pic>
        <p:nvPicPr>
          <p:cNvPr id="259" name="Google Shape;259;p39"/>
          <p:cNvPicPr preferRelativeResize="0"/>
          <p:nvPr/>
        </p:nvPicPr>
        <p:blipFill>
          <a:blip r:embed="rId3">
            <a:alphaModFix/>
          </a:blip>
          <a:stretch>
            <a:fillRect/>
          </a:stretch>
        </p:blipFill>
        <p:spPr>
          <a:xfrm>
            <a:off x="5021821" y="3082224"/>
            <a:ext cx="1922271" cy="1642376"/>
          </a:xfrm>
          <a:prstGeom prst="rect">
            <a:avLst/>
          </a:prstGeom>
          <a:noFill/>
          <a:ln>
            <a:no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5748" y="4474029"/>
            <a:ext cx="1334546" cy="5497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56"/>
                                        </p:tgtEl>
                                        <p:attrNameLst>
                                          <p:attrName>style.visibility</p:attrName>
                                        </p:attrNameLst>
                                      </p:cBhvr>
                                      <p:to>
                                        <p:strVal val="visible"/>
                                      </p:to>
                                    </p:set>
                                    <p:anim calcmode="lin" valueType="num">
                                      <p:cBhvr additive="base">
                                        <p:cTn id="7" dur="1000"/>
                                        <p:tgtEl>
                                          <p:spTgt spid="256"/>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7"/>
                                        </p:tgtEl>
                                        <p:attrNameLst>
                                          <p:attrName>style.visibility</p:attrName>
                                        </p:attrNameLst>
                                      </p:cBhvr>
                                      <p:to>
                                        <p:strVal val="visible"/>
                                      </p:to>
                                    </p:set>
                                    <p:animEffect transition="in" filter="fade">
                                      <p:cBhvr>
                                        <p:cTn id="12" dur="1000"/>
                                        <p:tgtEl>
                                          <p:spTgt spid="257"/>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258"/>
                                        </p:tgtEl>
                                        <p:attrNameLst>
                                          <p:attrName>style.visibility</p:attrName>
                                        </p:attrNameLst>
                                      </p:cBhvr>
                                      <p:to>
                                        <p:strVal val="visible"/>
                                      </p:to>
                                    </p:set>
                                    <p:animEffect transition="in" filter="fade">
                                      <p:cBhvr>
                                        <p:cTn id="16" dur="500"/>
                                        <p:tgtEl>
                                          <p:spTgt spid="258"/>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259"/>
                                        </p:tgtEl>
                                        <p:attrNameLst>
                                          <p:attrName>style.visibility</p:attrName>
                                        </p:attrNameLst>
                                      </p:cBhvr>
                                      <p:to>
                                        <p:strVal val="visible"/>
                                      </p:to>
                                    </p:set>
                                    <p:animEffect transition="in" filter="fade">
                                      <p:cBhvr>
                                        <p:cTn id="20" dur="500"/>
                                        <p:tgtEl>
                                          <p:spTgt spid="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DF5D8"/>
        </a:solidFill>
        <a:effectLst/>
      </p:bgPr>
    </p:bg>
    <p:spTree>
      <p:nvGrpSpPr>
        <p:cNvPr id="1" name="Shape 263"/>
        <p:cNvGrpSpPr/>
        <p:nvPr/>
      </p:nvGrpSpPr>
      <p:grpSpPr>
        <a:xfrm>
          <a:off x="0" y="0"/>
          <a:ext cx="0" cy="0"/>
          <a:chOff x="0" y="0"/>
          <a:chExt cx="0" cy="0"/>
        </a:xfrm>
      </p:grpSpPr>
      <p:sp>
        <p:nvSpPr>
          <p:cNvPr id="264" name="Google Shape;264;p40"/>
          <p:cNvSpPr txBox="1"/>
          <p:nvPr/>
        </p:nvSpPr>
        <p:spPr>
          <a:xfrm>
            <a:off x="1198281" y="2206479"/>
            <a:ext cx="6789000" cy="1811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400" dirty="0">
                <a:solidFill>
                  <a:srgbClr val="5ED625"/>
                </a:solidFill>
                <a:latin typeface="Amaranth"/>
                <a:ea typeface="Amaranth"/>
                <a:cs typeface="Amaranth"/>
                <a:sym typeface="Amaranth"/>
              </a:rPr>
              <a:t>H</a:t>
            </a:r>
            <a:r>
              <a:rPr lang="en" sz="3400" dirty="0" smtClean="0">
                <a:solidFill>
                  <a:srgbClr val="5ED625"/>
                </a:solidFill>
                <a:latin typeface="Amaranth"/>
                <a:ea typeface="Amaranth"/>
                <a:cs typeface="Amaranth"/>
                <a:sym typeface="Amaranth"/>
              </a:rPr>
              <a:t>ave </a:t>
            </a:r>
            <a:r>
              <a:rPr lang="en" sz="3400" dirty="0">
                <a:solidFill>
                  <a:srgbClr val="5ED625"/>
                </a:solidFill>
                <a:latin typeface="Amaranth"/>
                <a:ea typeface="Amaranth"/>
                <a:cs typeface="Amaranth"/>
                <a:sym typeface="Amaranth"/>
              </a:rPr>
              <a:t>a look at these websites.</a:t>
            </a:r>
            <a:br>
              <a:rPr lang="en" sz="3400" dirty="0">
                <a:solidFill>
                  <a:srgbClr val="5ED625"/>
                </a:solidFill>
                <a:latin typeface="Amaranth"/>
                <a:ea typeface="Amaranth"/>
                <a:cs typeface="Amaranth"/>
                <a:sym typeface="Amaranth"/>
              </a:rPr>
            </a:br>
            <a:r>
              <a:rPr lang="en" sz="3400" dirty="0">
                <a:solidFill>
                  <a:srgbClr val="5ED625"/>
                </a:solidFill>
                <a:latin typeface="Amaranth"/>
                <a:ea typeface="Amaranth"/>
                <a:cs typeface="Amaranth"/>
                <a:sym typeface="Amaranth"/>
              </a:rPr>
              <a:t>Which would you think are </a:t>
            </a:r>
            <a:r>
              <a:rPr lang="en" sz="3400" dirty="0">
                <a:solidFill>
                  <a:srgbClr val="0B5394"/>
                </a:solidFill>
                <a:latin typeface="Amaranth"/>
                <a:ea typeface="Amaranth"/>
                <a:cs typeface="Amaranth"/>
                <a:sym typeface="Amaranth"/>
              </a:rPr>
              <a:t>reliable?</a:t>
            </a:r>
            <a:endParaRPr sz="3400" dirty="0">
              <a:solidFill>
                <a:srgbClr val="0B5394"/>
              </a:solidFill>
              <a:latin typeface="Amaranth"/>
              <a:ea typeface="Amaranth"/>
              <a:cs typeface="Amaranth"/>
              <a:sym typeface="Amaranth"/>
            </a:endParaRPr>
          </a:p>
        </p:txBody>
      </p:sp>
      <p:grpSp>
        <p:nvGrpSpPr>
          <p:cNvPr id="4" name="Group 3"/>
          <p:cNvGrpSpPr/>
          <p:nvPr/>
        </p:nvGrpSpPr>
        <p:grpSpPr>
          <a:xfrm>
            <a:off x="1266925" y="124691"/>
            <a:ext cx="6879548" cy="1379913"/>
            <a:chOff x="1266925" y="124691"/>
            <a:chExt cx="6879548" cy="1379913"/>
          </a:xfrm>
        </p:grpSpPr>
        <p:sp>
          <p:nvSpPr>
            <p:cNvPr id="2" name="Oval Callout 1"/>
            <p:cNvSpPr/>
            <p:nvPr/>
          </p:nvSpPr>
          <p:spPr>
            <a:xfrm>
              <a:off x="1266925" y="124691"/>
              <a:ext cx="6879548" cy="1379913"/>
            </a:xfrm>
            <a:prstGeom prst="wedgeEllipse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2169622" y="506870"/>
              <a:ext cx="5611091" cy="615553"/>
            </a:xfrm>
            <a:prstGeom prst="rect">
              <a:avLst/>
            </a:prstGeom>
            <a:noFill/>
          </p:spPr>
          <p:txBody>
            <a:bodyPr wrap="square" rtlCol="0">
              <a:spAutoFit/>
            </a:bodyPr>
            <a:lstStyle/>
            <a:p>
              <a:r>
                <a:rPr lang="en-GB" sz="3400" dirty="0" smtClean="0">
                  <a:solidFill>
                    <a:schemeClr val="tx1"/>
                  </a:solidFill>
                  <a:latin typeface="Amaranth"/>
                  <a:ea typeface="Amaranth"/>
                  <a:cs typeface="Amaranth"/>
                </a:rPr>
                <a:t>Let’s put you to the test</a:t>
              </a:r>
              <a:r>
                <a:rPr lang="en-GB" dirty="0" smtClean="0">
                  <a:solidFill>
                    <a:schemeClr val="tx1"/>
                  </a:solidFill>
                </a:rPr>
                <a:t>…</a:t>
              </a:r>
              <a:endParaRPr lang="en-GB" dirty="0">
                <a:solidFill>
                  <a:schemeClr val="tx1"/>
                </a:solidFill>
              </a:endParaRPr>
            </a:p>
          </p:txBody>
        </p:sp>
      </p:gr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5748" y="4474029"/>
            <a:ext cx="1334546" cy="5497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push dir="r"/>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040"/>
            <a:ext cx="9144000" cy="5173579"/>
          </a:xfrm>
          <a:prstGeom prst="rect">
            <a:avLst/>
          </a:prstGeom>
        </p:spPr>
      </p:pic>
    </p:spTree>
    <p:extLst>
      <p:ext uri="{BB962C8B-B14F-4D97-AF65-F5344CB8AC3E}">
        <p14:creationId xmlns:p14="http://schemas.microsoft.com/office/powerpoint/2010/main" val="1972816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220200" cy="5244414"/>
          </a:xfrm>
          <a:prstGeom prst="rect">
            <a:avLst/>
          </a:prstGeom>
        </p:spPr>
      </p:pic>
    </p:spTree>
    <p:extLst>
      <p:ext uri="{BB962C8B-B14F-4D97-AF65-F5344CB8AC3E}">
        <p14:creationId xmlns:p14="http://schemas.microsoft.com/office/powerpoint/2010/main" val="31111810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5D8"/>
        </a:solidFill>
        <a:effectLst/>
      </p:bgPr>
    </p:bg>
    <p:spTree>
      <p:nvGrpSpPr>
        <p:cNvPr id="1" name="Shape 58"/>
        <p:cNvGrpSpPr/>
        <p:nvPr/>
      </p:nvGrpSpPr>
      <p:grpSpPr>
        <a:xfrm>
          <a:off x="0" y="0"/>
          <a:ext cx="0" cy="0"/>
          <a:chOff x="0" y="0"/>
          <a:chExt cx="0" cy="0"/>
        </a:xfrm>
      </p:grpSpPr>
      <p:sp>
        <p:nvSpPr>
          <p:cNvPr id="59" name="Google Shape;59;p14"/>
          <p:cNvSpPr txBox="1"/>
          <p:nvPr/>
        </p:nvSpPr>
        <p:spPr>
          <a:xfrm>
            <a:off x="2379375" y="2419350"/>
            <a:ext cx="4735500" cy="58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3400">
              <a:solidFill>
                <a:srgbClr val="5ED625"/>
              </a:solidFill>
              <a:latin typeface="Concert One"/>
              <a:ea typeface="Concert One"/>
              <a:cs typeface="Concert One"/>
              <a:sym typeface="Concert One"/>
            </a:endParaRPr>
          </a:p>
        </p:txBody>
      </p:sp>
      <p:pic>
        <p:nvPicPr>
          <p:cNvPr id="60" name="Google Shape;60;p14"/>
          <p:cNvPicPr preferRelativeResize="0"/>
          <p:nvPr/>
        </p:nvPicPr>
        <p:blipFill rotWithShape="1">
          <a:blip r:embed="rId3">
            <a:alphaModFix/>
          </a:blip>
          <a:srcRect l="31010" t="26836" r="31274" b="34219"/>
          <a:stretch/>
        </p:blipFill>
        <p:spPr>
          <a:xfrm>
            <a:off x="3501113" y="1465988"/>
            <a:ext cx="2141775" cy="2211525"/>
          </a:xfrm>
          <a:prstGeom prst="rect">
            <a:avLst/>
          </a:prstGeom>
          <a:noFill/>
          <a:ln>
            <a:no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5748" y="4474029"/>
            <a:ext cx="1334546" cy="5497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push dir="r"/>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76"/>
            <a:ext cx="9144000" cy="5147651"/>
          </a:xfrm>
          <a:prstGeom prst="rect">
            <a:avLst/>
          </a:prstGeom>
        </p:spPr>
      </p:pic>
    </p:spTree>
    <p:extLst>
      <p:ext uri="{BB962C8B-B14F-4D97-AF65-F5344CB8AC3E}">
        <p14:creationId xmlns:p14="http://schemas.microsoft.com/office/powerpoint/2010/main" val="42213499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04" y="0"/>
            <a:ext cx="9172207" cy="5143500"/>
          </a:xfrm>
          <a:prstGeom prst="rect">
            <a:avLst/>
          </a:prstGeom>
        </p:spPr>
      </p:pic>
    </p:spTree>
    <p:extLst>
      <p:ext uri="{BB962C8B-B14F-4D97-AF65-F5344CB8AC3E}">
        <p14:creationId xmlns:p14="http://schemas.microsoft.com/office/powerpoint/2010/main" val="7452956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10"/>
            <a:ext cx="9144000" cy="5169319"/>
          </a:xfrm>
          <a:prstGeom prst="rect">
            <a:avLst/>
          </a:prstGeom>
        </p:spPr>
      </p:pic>
    </p:spTree>
    <p:extLst>
      <p:ext uri="{BB962C8B-B14F-4D97-AF65-F5344CB8AC3E}">
        <p14:creationId xmlns:p14="http://schemas.microsoft.com/office/powerpoint/2010/main" val="8912074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DF5D8"/>
        </a:solidFill>
        <a:effectLst/>
      </p:bgPr>
    </p:bg>
    <p:spTree>
      <p:nvGrpSpPr>
        <p:cNvPr id="1" name="Shape 304"/>
        <p:cNvGrpSpPr/>
        <p:nvPr/>
      </p:nvGrpSpPr>
      <p:grpSpPr>
        <a:xfrm>
          <a:off x="0" y="0"/>
          <a:ext cx="0" cy="0"/>
          <a:chOff x="0" y="0"/>
          <a:chExt cx="0" cy="0"/>
        </a:xfrm>
      </p:grpSpPr>
      <p:sp>
        <p:nvSpPr>
          <p:cNvPr id="305" name="Google Shape;305;p46"/>
          <p:cNvSpPr txBox="1"/>
          <p:nvPr/>
        </p:nvSpPr>
        <p:spPr>
          <a:xfrm>
            <a:off x="2379375" y="2419350"/>
            <a:ext cx="4735500" cy="58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3400">
              <a:solidFill>
                <a:srgbClr val="5ED625"/>
              </a:solidFill>
              <a:latin typeface="Concert One"/>
              <a:ea typeface="Concert One"/>
              <a:cs typeface="Concert One"/>
              <a:sym typeface="Concert One"/>
            </a:endParaRPr>
          </a:p>
        </p:txBody>
      </p:sp>
      <p:sp>
        <p:nvSpPr>
          <p:cNvPr id="306" name="Google Shape;306;p46"/>
          <p:cNvSpPr txBox="1"/>
          <p:nvPr/>
        </p:nvSpPr>
        <p:spPr>
          <a:xfrm>
            <a:off x="1266925" y="473275"/>
            <a:ext cx="6789000" cy="58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400">
                <a:solidFill>
                  <a:srgbClr val="5ED625"/>
                </a:solidFill>
                <a:latin typeface="Amaranth"/>
                <a:ea typeface="Amaranth"/>
                <a:cs typeface="Amaranth"/>
                <a:sym typeface="Amaranth"/>
              </a:rPr>
              <a:t>Do activity 4 on your worksheet</a:t>
            </a:r>
            <a:endParaRPr sz="3400">
              <a:solidFill>
                <a:srgbClr val="5ED625"/>
              </a:solidFill>
              <a:latin typeface="Amaranth"/>
              <a:ea typeface="Amaranth"/>
              <a:cs typeface="Amaranth"/>
              <a:sym typeface="Amaranth"/>
            </a:endParaRPr>
          </a:p>
        </p:txBody>
      </p:sp>
      <p:pic>
        <p:nvPicPr>
          <p:cNvPr id="307" name="Google Shape;307;p46"/>
          <p:cNvPicPr preferRelativeResize="0"/>
          <p:nvPr/>
        </p:nvPicPr>
        <p:blipFill rotWithShape="1">
          <a:blip r:embed="rId3">
            <a:alphaModFix/>
          </a:blip>
          <a:srcRect l="31010" t="26836" r="31274" b="34219"/>
          <a:stretch/>
        </p:blipFill>
        <p:spPr>
          <a:xfrm>
            <a:off x="3501113" y="1465988"/>
            <a:ext cx="2141775" cy="2211525"/>
          </a:xfrm>
          <a:prstGeom prst="rect">
            <a:avLst/>
          </a:prstGeom>
          <a:noFill/>
          <a:ln>
            <a:no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5748" y="4474029"/>
            <a:ext cx="1334546" cy="5497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push dir="r"/>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190"/>
            <a:ext cx="9231086" cy="5263538"/>
          </a:xfrm>
          <a:prstGeom prst="rect">
            <a:avLst/>
          </a:prstGeom>
        </p:spPr>
      </p:pic>
      <p:sp>
        <p:nvSpPr>
          <p:cNvPr id="4" name="Google Shape;327;p48"/>
          <p:cNvSpPr/>
          <p:nvPr/>
        </p:nvSpPr>
        <p:spPr>
          <a:xfrm rot="16200000">
            <a:off x="6468966" y="2931316"/>
            <a:ext cx="1053568" cy="1199850"/>
          </a:xfrm>
          <a:prstGeom prst="upArrow">
            <a:avLst>
              <a:gd name="adj1" fmla="val 50000"/>
              <a:gd name="adj2" fmla="val 50000"/>
            </a:avLst>
          </a:prstGeom>
          <a:solidFill>
            <a:schemeClr val="accent1"/>
          </a:solidFill>
          <a:ln w="762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14;p47"/>
          <p:cNvSpPr txBox="1"/>
          <p:nvPr/>
        </p:nvSpPr>
        <p:spPr>
          <a:xfrm>
            <a:off x="6202976" y="1834133"/>
            <a:ext cx="1800000" cy="114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900" b="1" dirty="0">
                <a:solidFill>
                  <a:srgbClr val="5ED625"/>
                </a:solidFill>
                <a:latin typeface="Amaranth"/>
                <a:ea typeface="Amaranth"/>
                <a:cs typeface="Amaranth"/>
                <a:sym typeface="Amaranth"/>
              </a:rPr>
              <a:t>FACTS</a:t>
            </a:r>
            <a:endParaRPr sz="3900" b="1" dirty="0">
              <a:solidFill>
                <a:srgbClr val="5ED625"/>
              </a:solidFill>
              <a:latin typeface="Amaranth"/>
              <a:ea typeface="Amaranth"/>
              <a:cs typeface="Amaranth"/>
              <a:sym typeface="Amaranth"/>
            </a:endParaRPr>
          </a:p>
        </p:txBody>
      </p:sp>
    </p:spTree>
    <p:extLst>
      <p:ext uri="{BB962C8B-B14F-4D97-AF65-F5344CB8AC3E}">
        <p14:creationId xmlns:p14="http://schemas.microsoft.com/office/powerpoint/2010/main" val="1705006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DF5D8"/>
        </a:solidFill>
        <a:effectLst/>
      </p:bgPr>
    </p:bg>
    <p:spTree>
      <p:nvGrpSpPr>
        <p:cNvPr id="1" name="Shape 322"/>
        <p:cNvGrpSpPr/>
        <p:nvPr/>
      </p:nvGrpSpPr>
      <p:grpSpPr>
        <a:xfrm>
          <a:off x="0" y="0"/>
          <a:ext cx="0" cy="0"/>
          <a:chOff x="0" y="0"/>
          <a:chExt cx="0" cy="0"/>
        </a:xfrm>
      </p:grpSpPr>
      <p:pic>
        <p:nvPicPr>
          <p:cNvPr id="323" name="Google Shape;323;p48"/>
          <p:cNvPicPr preferRelativeResize="0"/>
          <p:nvPr/>
        </p:nvPicPr>
        <p:blipFill>
          <a:blip r:embed="rId3">
            <a:alphaModFix/>
          </a:blip>
          <a:stretch>
            <a:fillRect/>
          </a:stretch>
        </p:blipFill>
        <p:spPr>
          <a:xfrm>
            <a:off x="2601884" y="182880"/>
            <a:ext cx="3231792" cy="4869096"/>
          </a:xfrm>
          <a:prstGeom prst="rect">
            <a:avLst/>
          </a:prstGeom>
          <a:noFill/>
          <a:ln>
            <a:noFill/>
          </a:ln>
        </p:spPr>
      </p:pic>
      <p:sp>
        <p:nvSpPr>
          <p:cNvPr id="324" name="Google Shape;324;p48"/>
          <p:cNvSpPr txBox="1"/>
          <p:nvPr/>
        </p:nvSpPr>
        <p:spPr>
          <a:xfrm>
            <a:off x="5751913" y="551825"/>
            <a:ext cx="3201300" cy="114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100" b="1">
                <a:solidFill>
                  <a:srgbClr val="5ED625"/>
                </a:solidFill>
                <a:latin typeface="Amaranth"/>
                <a:ea typeface="Amaranth"/>
                <a:cs typeface="Amaranth"/>
                <a:sym typeface="Amaranth"/>
              </a:rPr>
              <a:t>B</a:t>
            </a:r>
            <a:endParaRPr sz="5100" b="1">
              <a:solidFill>
                <a:srgbClr val="5ED625"/>
              </a:solidFill>
              <a:latin typeface="Amaranth"/>
              <a:ea typeface="Amaranth"/>
              <a:cs typeface="Amaranth"/>
              <a:sym typeface="Amaranth"/>
            </a:endParaRPr>
          </a:p>
        </p:txBody>
      </p:sp>
      <p:sp>
        <p:nvSpPr>
          <p:cNvPr id="326" name="Google Shape;326;p48"/>
          <p:cNvSpPr/>
          <p:nvPr/>
        </p:nvSpPr>
        <p:spPr>
          <a:xfrm>
            <a:off x="3634863" y="2885251"/>
            <a:ext cx="1985100" cy="28500"/>
          </a:xfrm>
          <a:prstGeom prst="rect">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8"/>
          <p:cNvSpPr/>
          <p:nvPr/>
        </p:nvSpPr>
        <p:spPr>
          <a:xfrm>
            <a:off x="3634863" y="3044751"/>
            <a:ext cx="1596300" cy="28500"/>
          </a:xfrm>
          <a:prstGeom prst="rect">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9" name="Google Shape;329;p48"/>
          <p:cNvPicPr preferRelativeResize="0"/>
          <p:nvPr/>
        </p:nvPicPr>
        <p:blipFill>
          <a:blip r:embed="rId4">
            <a:alphaModFix/>
          </a:blip>
          <a:stretch>
            <a:fillRect/>
          </a:stretch>
        </p:blipFill>
        <p:spPr>
          <a:xfrm>
            <a:off x="374825" y="993301"/>
            <a:ext cx="1932475" cy="3064724"/>
          </a:xfrm>
          <a:prstGeom prst="rect">
            <a:avLst/>
          </a:prstGeom>
          <a:noFill/>
          <a:ln>
            <a:noFill/>
          </a:ln>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5748" y="4474029"/>
            <a:ext cx="1334546" cy="549727"/>
          </a:xfrm>
          <a:prstGeom prst="rect">
            <a:avLst/>
          </a:prstGeom>
        </p:spPr>
      </p:pic>
      <p:sp>
        <p:nvSpPr>
          <p:cNvPr id="10" name="Google Shape;327;p48"/>
          <p:cNvSpPr/>
          <p:nvPr/>
        </p:nvSpPr>
        <p:spPr>
          <a:xfrm rot="16200000">
            <a:off x="6821475" y="2667525"/>
            <a:ext cx="1191900" cy="1390500"/>
          </a:xfrm>
          <a:prstGeom prst="upArrow">
            <a:avLst>
              <a:gd name="adj1" fmla="val 50000"/>
              <a:gd name="adj2" fmla="val 50000"/>
            </a:avLst>
          </a:prstGeom>
          <a:solidFill>
            <a:schemeClr val="accent1"/>
          </a:solidFill>
          <a:ln w="762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25;p48"/>
          <p:cNvSpPr txBox="1"/>
          <p:nvPr/>
        </p:nvSpPr>
        <p:spPr>
          <a:xfrm>
            <a:off x="6096913" y="1896351"/>
            <a:ext cx="2511300" cy="114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900" b="1" dirty="0">
                <a:solidFill>
                  <a:srgbClr val="5ED625"/>
                </a:solidFill>
                <a:latin typeface="Amaranth"/>
                <a:ea typeface="Amaranth"/>
                <a:cs typeface="Amaranth"/>
                <a:sym typeface="Amaranth"/>
              </a:rPr>
              <a:t>OPINIONS</a:t>
            </a:r>
            <a:endParaRPr sz="3900" b="1" dirty="0">
              <a:solidFill>
                <a:srgbClr val="5ED625"/>
              </a:solidFill>
              <a:latin typeface="Amaranth"/>
              <a:ea typeface="Amaranth"/>
              <a:cs typeface="Amaranth"/>
              <a:sym typeface="Amaranth"/>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217197"/>
          </a:xfrm>
          <a:prstGeom prst="rect">
            <a:avLst/>
          </a:prstGeom>
        </p:spPr>
      </p:pic>
      <p:sp>
        <p:nvSpPr>
          <p:cNvPr id="4" name="Google Shape;327;p48"/>
          <p:cNvSpPr/>
          <p:nvPr/>
        </p:nvSpPr>
        <p:spPr>
          <a:xfrm rot="16200000">
            <a:off x="6157447" y="3320668"/>
            <a:ext cx="1191900" cy="1390500"/>
          </a:xfrm>
          <a:prstGeom prst="upArrow">
            <a:avLst>
              <a:gd name="adj1" fmla="val 50000"/>
              <a:gd name="adj2" fmla="val 50000"/>
            </a:avLst>
          </a:prstGeom>
          <a:solidFill>
            <a:schemeClr val="accent1"/>
          </a:solidFill>
          <a:ln w="762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p:cNvSpPr txBox="1"/>
          <p:nvPr/>
        </p:nvSpPr>
        <p:spPr>
          <a:xfrm>
            <a:off x="6058147" y="1476724"/>
            <a:ext cx="2579914" cy="1569660"/>
          </a:xfrm>
          <a:prstGeom prst="rect">
            <a:avLst/>
          </a:prstGeom>
          <a:noFill/>
        </p:spPr>
        <p:txBody>
          <a:bodyPr wrap="square" rtlCol="0">
            <a:spAutoFit/>
          </a:bodyPr>
          <a:lstStyle/>
          <a:p>
            <a:r>
              <a:rPr lang="en-GB" sz="3200" b="1" dirty="0" smtClean="0">
                <a:solidFill>
                  <a:srgbClr val="5ED625"/>
                </a:solidFill>
                <a:latin typeface="Amaranth"/>
                <a:ea typeface="Amaranth"/>
                <a:cs typeface="Amaranth"/>
              </a:rPr>
              <a:t>Paid for post by an influencer</a:t>
            </a:r>
            <a:endParaRPr lang="en-GB" sz="3200" b="1" dirty="0">
              <a:solidFill>
                <a:srgbClr val="5ED625"/>
              </a:solidFill>
              <a:latin typeface="Amaranth"/>
              <a:ea typeface="Amaranth"/>
              <a:cs typeface="Amaranth"/>
            </a:endParaRPr>
          </a:p>
        </p:txBody>
      </p:sp>
    </p:spTree>
    <p:extLst>
      <p:ext uri="{BB962C8B-B14F-4D97-AF65-F5344CB8AC3E}">
        <p14:creationId xmlns:p14="http://schemas.microsoft.com/office/powerpoint/2010/main" val="1985392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69319"/>
          </a:xfrm>
          <a:prstGeom prst="rect">
            <a:avLst/>
          </a:prstGeom>
        </p:spPr>
      </p:pic>
      <p:sp>
        <p:nvSpPr>
          <p:cNvPr id="4" name="TextBox 3"/>
          <p:cNvSpPr txBox="1"/>
          <p:nvPr/>
        </p:nvSpPr>
        <p:spPr>
          <a:xfrm>
            <a:off x="5878286" y="731375"/>
            <a:ext cx="2394857" cy="1077218"/>
          </a:xfrm>
          <a:prstGeom prst="rect">
            <a:avLst/>
          </a:prstGeom>
          <a:noFill/>
        </p:spPr>
        <p:txBody>
          <a:bodyPr wrap="square" rtlCol="0">
            <a:spAutoFit/>
          </a:bodyPr>
          <a:lstStyle/>
          <a:p>
            <a:r>
              <a:rPr lang="en-GB" sz="3200" b="1" dirty="0" smtClean="0">
                <a:solidFill>
                  <a:srgbClr val="5ED625"/>
                </a:solidFill>
                <a:latin typeface="Amaranth"/>
                <a:ea typeface="Amaranth"/>
                <a:cs typeface="Amaranth"/>
              </a:rPr>
              <a:t>This could be a scam</a:t>
            </a:r>
            <a:endParaRPr lang="en-GB" sz="3200" b="1" dirty="0">
              <a:solidFill>
                <a:srgbClr val="5ED625"/>
              </a:solidFill>
              <a:latin typeface="Amaranth"/>
              <a:ea typeface="Amaranth"/>
              <a:cs typeface="Amaranth"/>
            </a:endParaRPr>
          </a:p>
        </p:txBody>
      </p:sp>
      <p:sp>
        <p:nvSpPr>
          <p:cNvPr id="5" name="Google Shape;327;p48"/>
          <p:cNvSpPr/>
          <p:nvPr/>
        </p:nvSpPr>
        <p:spPr>
          <a:xfrm rot="16200000">
            <a:off x="6064093" y="2917897"/>
            <a:ext cx="1191900" cy="1390500"/>
          </a:xfrm>
          <a:prstGeom prst="upArrow">
            <a:avLst>
              <a:gd name="adj1" fmla="val 50000"/>
              <a:gd name="adj2" fmla="val 50000"/>
            </a:avLst>
          </a:prstGeom>
          <a:solidFill>
            <a:schemeClr val="accent1"/>
          </a:solidFill>
          <a:ln w="762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1563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DF5D8"/>
        </a:solidFill>
        <a:effectLst/>
      </p:bgPr>
    </p:bg>
    <p:spTree>
      <p:nvGrpSpPr>
        <p:cNvPr id="1" name="Shape 352"/>
        <p:cNvGrpSpPr/>
        <p:nvPr/>
      </p:nvGrpSpPr>
      <p:grpSpPr>
        <a:xfrm>
          <a:off x="0" y="0"/>
          <a:ext cx="0" cy="0"/>
          <a:chOff x="0" y="0"/>
          <a:chExt cx="0" cy="0"/>
        </a:xfrm>
      </p:grpSpPr>
      <p:pic>
        <p:nvPicPr>
          <p:cNvPr id="353" name="Google Shape;353;p51"/>
          <p:cNvPicPr preferRelativeResize="0"/>
          <p:nvPr/>
        </p:nvPicPr>
        <p:blipFill>
          <a:blip r:embed="rId3">
            <a:alphaModFix/>
          </a:blip>
          <a:stretch>
            <a:fillRect/>
          </a:stretch>
        </p:blipFill>
        <p:spPr>
          <a:xfrm>
            <a:off x="2465500" y="244900"/>
            <a:ext cx="4418377" cy="4495698"/>
          </a:xfrm>
          <a:prstGeom prst="rect">
            <a:avLst/>
          </a:prstGeom>
          <a:noFill/>
          <a:ln>
            <a:noFill/>
          </a:ln>
        </p:spPr>
      </p:pic>
      <p:sp>
        <p:nvSpPr>
          <p:cNvPr id="354" name="Google Shape;354;p51"/>
          <p:cNvSpPr/>
          <p:nvPr/>
        </p:nvSpPr>
        <p:spPr>
          <a:xfrm rot="-5400000">
            <a:off x="3789075" y="870325"/>
            <a:ext cx="390300" cy="455100"/>
          </a:xfrm>
          <a:prstGeom prst="upArrow">
            <a:avLst>
              <a:gd name="adj1" fmla="val 50000"/>
              <a:gd name="adj2" fmla="val 50000"/>
            </a:avLst>
          </a:prstGeom>
          <a:solidFill>
            <a:schemeClr val="accent1"/>
          </a:solid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51"/>
          <p:cNvSpPr/>
          <p:nvPr/>
        </p:nvSpPr>
        <p:spPr>
          <a:xfrm rot="-5400000">
            <a:off x="5012750" y="2093975"/>
            <a:ext cx="390300" cy="455100"/>
          </a:xfrm>
          <a:prstGeom prst="upArrow">
            <a:avLst>
              <a:gd name="adj1" fmla="val 50000"/>
              <a:gd name="adj2" fmla="val 50000"/>
            </a:avLst>
          </a:prstGeom>
          <a:solidFill>
            <a:schemeClr val="accent1"/>
          </a:solid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51"/>
          <p:cNvSpPr/>
          <p:nvPr/>
        </p:nvSpPr>
        <p:spPr>
          <a:xfrm rot="-5400000">
            <a:off x="6612425" y="3175750"/>
            <a:ext cx="390300" cy="455100"/>
          </a:xfrm>
          <a:prstGeom prst="upArrow">
            <a:avLst>
              <a:gd name="adj1" fmla="val 50000"/>
              <a:gd name="adj2" fmla="val 50000"/>
            </a:avLst>
          </a:prstGeom>
          <a:solidFill>
            <a:schemeClr val="accent1"/>
          </a:solid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51"/>
          <p:cNvSpPr/>
          <p:nvPr/>
        </p:nvSpPr>
        <p:spPr>
          <a:xfrm rot="-5400000">
            <a:off x="3284075" y="4058875"/>
            <a:ext cx="390300" cy="455100"/>
          </a:xfrm>
          <a:prstGeom prst="upArrow">
            <a:avLst>
              <a:gd name="adj1" fmla="val 50000"/>
              <a:gd name="adj2" fmla="val 50000"/>
            </a:avLst>
          </a:prstGeom>
          <a:solidFill>
            <a:schemeClr val="accent1"/>
          </a:solid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8" name="Google Shape;358;p51"/>
          <p:cNvPicPr preferRelativeResize="0"/>
          <p:nvPr/>
        </p:nvPicPr>
        <p:blipFill>
          <a:blip r:embed="rId4">
            <a:alphaModFix/>
          </a:blip>
          <a:stretch>
            <a:fillRect/>
          </a:stretch>
        </p:blipFill>
        <p:spPr>
          <a:xfrm>
            <a:off x="454850" y="1230200"/>
            <a:ext cx="1804075" cy="2861087"/>
          </a:xfrm>
          <a:prstGeom prst="rect">
            <a:avLst/>
          </a:prstGeom>
          <a:noFill/>
          <a:ln>
            <a:noFill/>
          </a:ln>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5748" y="4474029"/>
            <a:ext cx="1334546" cy="5497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54"/>
                                        </p:tgtEl>
                                        <p:attrNameLst>
                                          <p:attrName>style.visibility</p:attrName>
                                        </p:attrNameLst>
                                      </p:cBhvr>
                                      <p:to>
                                        <p:strVal val="visible"/>
                                      </p:to>
                                    </p:set>
                                    <p:anim calcmode="lin" valueType="num">
                                      <p:cBhvr additive="base">
                                        <p:cTn id="7" dur="500"/>
                                        <p:tgtEl>
                                          <p:spTgt spid="354"/>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355"/>
                                        </p:tgtEl>
                                        <p:attrNameLst>
                                          <p:attrName>style.visibility</p:attrName>
                                        </p:attrNameLst>
                                      </p:cBhvr>
                                      <p:to>
                                        <p:strVal val="visible"/>
                                      </p:to>
                                    </p:set>
                                    <p:anim calcmode="lin" valueType="num">
                                      <p:cBhvr additive="base">
                                        <p:cTn id="11" dur="500"/>
                                        <p:tgtEl>
                                          <p:spTgt spid="355"/>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356"/>
                                        </p:tgtEl>
                                        <p:attrNameLst>
                                          <p:attrName>style.visibility</p:attrName>
                                        </p:attrNameLst>
                                      </p:cBhvr>
                                      <p:to>
                                        <p:strVal val="visible"/>
                                      </p:to>
                                    </p:set>
                                    <p:anim calcmode="lin" valueType="num">
                                      <p:cBhvr additive="base">
                                        <p:cTn id="15" dur="1000"/>
                                        <p:tgtEl>
                                          <p:spTgt spid="356"/>
                                        </p:tgtEl>
                                        <p:attrNameLst>
                                          <p:attrName>ppt_x</p:attrName>
                                        </p:attrNameLst>
                                      </p:cBhvr>
                                      <p:tavLst>
                                        <p:tav tm="0">
                                          <p:val>
                                            <p:strVal val="#ppt_x+1"/>
                                          </p:val>
                                        </p:tav>
                                        <p:tav tm="100000">
                                          <p:val>
                                            <p:strVal val="#ppt_x"/>
                                          </p:val>
                                        </p:tav>
                                      </p:tavLst>
                                    </p:anim>
                                  </p:childTnLst>
                                </p:cTn>
                              </p:par>
                            </p:childTnLst>
                          </p:cTn>
                        </p:par>
                        <p:par>
                          <p:cTn id="16" fill="hold">
                            <p:stCondLst>
                              <p:cond delay="2000"/>
                            </p:stCondLst>
                            <p:childTnLst>
                              <p:par>
                                <p:cTn id="17" presetID="2" presetClass="entr" presetSubtype="2" fill="hold" nodeType="afterEffect">
                                  <p:stCondLst>
                                    <p:cond delay="0"/>
                                  </p:stCondLst>
                                  <p:childTnLst>
                                    <p:set>
                                      <p:cBhvr>
                                        <p:cTn id="18" dur="1" fill="hold">
                                          <p:stCondLst>
                                            <p:cond delay="0"/>
                                          </p:stCondLst>
                                        </p:cTn>
                                        <p:tgtEl>
                                          <p:spTgt spid="357"/>
                                        </p:tgtEl>
                                        <p:attrNameLst>
                                          <p:attrName>style.visibility</p:attrName>
                                        </p:attrNameLst>
                                      </p:cBhvr>
                                      <p:to>
                                        <p:strVal val="visible"/>
                                      </p:to>
                                    </p:set>
                                    <p:anim calcmode="lin" valueType="num">
                                      <p:cBhvr additive="base">
                                        <p:cTn id="19" dur="500"/>
                                        <p:tgtEl>
                                          <p:spTgt spid="35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217"/>
            <a:ext cx="9144000" cy="5191933"/>
          </a:xfrm>
          <a:prstGeom prst="rect">
            <a:avLst/>
          </a:prstGeom>
        </p:spPr>
      </p:pic>
    </p:spTree>
    <p:extLst>
      <p:ext uri="{BB962C8B-B14F-4D97-AF65-F5344CB8AC3E}">
        <p14:creationId xmlns:p14="http://schemas.microsoft.com/office/powerpoint/2010/main" val="6763553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idx="1"/>
          </p:nvPr>
        </p:nvSpPr>
        <p:spPr/>
        <p:txBody>
          <a:bodyPr/>
          <a:lstStyle/>
          <a:p>
            <a:endParaRPr lang="en-GB"/>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357"/>
            <a:ext cx="9144000" cy="5200213"/>
          </a:xfrm>
          <a:prstGeom prst="rect">
            <a:avLst/>
          </a:prstGeom>
        </p:spPr>
      </p:pic>
    </p:spTree>
    <p:extLst>
      <p:ext uri="{BB962C8B-B14F-4D97-AF65-F5344CB8AC3E}">
        <p14:creationId xmlns:p14="http://schemas.microsoft.com/office/powerpoint/2010/main" val="256616196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DF5D8"/>
        </a:solidFill>
        <a:effectLst/>
      </p:bgPr>
    </p:bg>
    <p:spTree>
      <p:nvGrpSpPr>
        <p:cNvPr id="1" name="Shape 376"/>
        <p:cNvGrpSpPr/>
        <p:nvPr/>
      </p:nvGrpSpPr>
      <p:grpSpPr>
        <a:xfrm>
          <a:off x="0" y="0"/>
          <a:ext cx="0" cy="0"/>
          <a:chOff x="0" y="0"/>
          <a:chExt cx="0" cy="0"/>
        </a:xfrm>
      </p:grpSpPr>
      <p:sp>
        <p:nvSpPr>
          <p:cNvPr id="377" name="Google Shape;377;p53"/>
          <p:cNvSpPr txBox="1"/>
          <p:nvPr/>
        </p:nvSpPr>
        <p:spPr>
          <a:xfrm>
            <a:off x="2379375" y="2419350"/>
            <a:ext cx="4735500" cy="58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3400">
              <a:solidFill>
                <a:srgbClr val="5ED625"/>
              </a:solidFill>
              <a:latin typeface="Concert One"/>
              <a:ea typeface="Concert One"/>
              <a:cs typeface="Concert One"/>
              <a:sym typeface="Concert One"/>
            </a:endParaRPr>
          </a:p>
        </p:txBody>
      </p:sp>
      <p:sp>
        <p:nvSpPr>
          <p:cNvPr id="378" name="Google Shape;378;p53"/>
          <p:cNvSpPr txBox="1"/>
          <p:nvPr/>
        </p:nvSpPr>
        <p:spPr>
          <a:xfrm>
            <a:off x="1266925" y="625675"/>
            <a:ext cx="6789000" cy="58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400">
                <a:solidFill>
                  <a:srgbClr val="5ED625"/>
                </a:solidFill>
                <a:latin typeface="Amaranth"/>
                <a:ea typeface="Amaranth"/>
                <a:cs typeface="Amaranth"/>
                <a:sym typeface="Amaranth"/>
              </a:rPr>
              <a:t>Be careful about people online</a:t>
            </a:r>
            <a:endParaRPr sz="3400">
              <a:solidFill>
                <a:srgbClr val="5ED625"/>
              </a:solidFill>
              <a:latin typeface="Amaranth"/>
              <a:ea typeface="Amaranth"/>
              <a:cs typeface="Amaranth"/>
              <a:sym typeface="Amaranth"/>
            </a:endParaRPr>
          </a:p>
        </p:txBody>
      </p:sp>
      <p:pic>
        <p:nvPicPr>
          <p:cNvPr id="379" name="Google Shape;379;p53"/>
          <p:cNvPicPr preferRelativeResize="0"/>
          <p:nvPr/>
        </p:nvPicPr>
        <p:blipFill>
          <a:blip r:embed="rId3">
            <a:alphaModFix/>
          </a:blip>
          <a:stretch>
            <a:fillRect/>
          </a:stretch>
        </p:blipFill>
        <p:spPr>
          <a:xfrm>
            <a:off x="5769801" y="2204988"/>
            <a:ext cx="1036975" cy="1624600"/>
          </a:xfrm>
          <a:prstGeom prst="rect">
            <a:avLst/>
          </a:prstGeom>
          <a:noFill/>
          <a:ln>
            <a:noFill/>
          </a:ln>
        </p:spPr>
      </p:pic>
      <p:pic>
        <p:nvPicPr>
          <p:cNvPr id="380" name="Google Shape;380;p53"/>
          <p:cNvPicPr preferRelativeResize="0"/>
          <p:nvPr/>
        </p:nvPicPr>
        <p:blipFill>
          <a:blip r:embed="rId4">
            <a:alphaModFix/>
          </a:blip>
          <a:stretch>
            <a:fillRect/>
          </a:stretch>
        </p:blipFill>
        <p:spPr>
          <a:xfrm>
            <a:off x="2667000" y="1359475"/>
            <a:ext cx="1728410" cy="2741091"/>
          </a:xfrm>
          <a:prstGeom prst="rect">
            <a:avLst/>
          </a:prstGeom>
          <a:noFill/>
          <a:ln>
            <a:noFill/>
          </a:ln>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5748" y="4474029"/>
            <a:ext cx="1334546" cy="5497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push dir="r"/>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DF5D8"/>
        </a:solidFill>
        <a:effectLst/>
      </p:bgPr>
    </p:bg>
    <p:spTree>
      <p:nvGrpSpPr>
        <p:cNvPr id="1" name="Shape 384"/>
        <p:cNvGrpSpPr/>
        <p:nvPr/>
      </p:nvGrpSpPr>
      <p:grpSpPr>
        <a:xfrm>
          <a:off x="0" y="0"/>
          <a:ext cx="0" cy="0"/>
          <a:chOff x="0" y="0"/>
          <a:chExt cx="0" cy="0"/>
        </a:xfrm>
      </p:grpSpPr>
      <p:sp>
        <p:nvSpPr>
          <p:cNvPr id="385" name="Google Shape;385;p54"/>
          <p:cNvSpPr txBox="1"/>
          <p:nvPr/>
        </p:nvSpPr>
        <p:spPr>
          <a:xfrm>
            <a:off x="2379375" y="2419350"/>
            <a:ext cx="4735500" cy="58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3400">
              <a:solidFill>
                <a:srgbClr val="5ED625"/>
              </a:solidFill>
              <a:latin typeface="Concert One"/>
              <a:ea typeface="Concert One"/>
              <a:cs typeface="Concert One"/>
              <a:sym typeface="Concert One"/>
            </a:endParaRPr>
          </a:p>
        </p:txBody>
      </p:sp>
      <p:sp>
        <p:nvSpPr>
          <p:cNvPr id="386" name="Google Shape;386;p54"/>
          <p:cNvSpPr txBox="1"/>
          <p:nvPr/>
        </p:nvSpPr>
        <p:spPr>
          <a:xfrm>
            <a:off x="1266925" y="625675"/>
            <a:ext cx="6789000" cy="58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400" dirty="0">
                <a:solidFill>
                  <a:srgbClr val="5ED625"/>
                </a:solidFill>
                <a:latin typeface="Amaranth"/>
                <a:ea typeface="Amaranth"/>
                <a:cs typeface="Amaranth"/>
                <a:sym typeface="Amaranth"/>
              </a:rPr>
              <a:t>When do you speak to </a:t>
            </a:r>
            <a:r>
              <a:rPr lang="en" sz="3400" dirty="0" smtClean="0">
                <a:solidFill>
                  <a:srgbClr val="5ED625"/>
                </a:solidFill>
                <a:latin typeface="Amaranth"/>
                <a:ea typeface="Amaranth"/>
                <a:cs typeface="Amaranth"/>
                <a:sym typeface="Amaranth"/>
              </a:rPr>
              <a:t>friends </a:t>
            </a:r>
            <a:r>
              <a:rPr lang="en" sz="3400" dirty="0">
                <a:solidFill>
                  <a:srgbClr val="5ED625"/>
                </a:solidFill>
                <a:latin typeface="Amaranth"/>
                <a:ea typeface="Amaranth"/>
                <a:cs typeface="Amaranth"/>
                <a:sym typeface="Amaranth"/>
              </a:rPr>
              <a:t>online?</a:t>
            </a:r>
            <a:endParaRPr sz="3400" dirty="0">
              <a:solidFill>
                <a:srgbClr val="5ED625"/>
              </a:solidFill>
              <a:latin typeface="Amaranth"/>
              <a:ea typeface="Amaranth"/>
              <a:cs typeface="Amaranth"/>
              <a:sym typeface="Amaranth"/>
            </a:endParaRPr>
          </a:p>
        </p:txBody>
      </p:sp>
      <p:pic>
        <p:nvPicPr>
          <p:cNvPr id="387" name="Google Shape;387;p54"/>
          <p:cNvPicPr preferRelativeResize="0"/>
          <p:nvPr/>
        </p:nvPicPr>
        <p:blipFill>
          <a:blip r:embed="rId3">
            <a:alphaModFix/>
          </a:blip>
          <a:stretch>
            <a:fillRect/>
          </a:stretch>
        </p:blipFill>
        <p:spPr>
          <a:xfrm>
            <a:off x="2711701" y="1495350"/>
            <a:ext cx="5252174" cy="3343352"/>
          </a:xfrm>
          <a:prstGeom prst="rect">
            <a:avLst/>
          </a:prstGeom>
          <a:noFill/>
          <a:ln>
            <a:noFill/>
          </a:ln>
        </p:spPr>
      </p:pic>
      <p:sp>
        <p:nvSpPr>
          <p:cNvPr id="388" name="Google Shape;388;p54"/>
          <p:cNvSpPr txBox="1"/>
          <p:nvPr/>
        </p:nvSpPr>
        <p:spPr>
          <a:xfrm>
            <a:off x="2597350" y="2052758"/>
            <a:ext cx="4988100" cy="61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100">
                <a:solidFill>
                  <a:srgbClr val="FFFFFF"/>
                </a:solidFill>
                <a:latin typeface="Amaranth"/>
                <a:ea typeface="Amaranth"/>
                <a:cs typeface="Amaranth"/>
                <a:sym typeface="Amaranth"/>
              </a:rPr>
              <a:t>On video games</a:t>
            </a:r>
            <a:endParaRPr sz="2100">
              <a:solidFill>
                <a:srgbClr val="FFFFFF"/>
              </a:solidFill>
              <a:latin typeface="Amaranth"/>
              <a:ea typeface="Amaranth"/>
              <a:cs typeface="Amaranth"/>
              <a:sym typeface="Amaranth"/>
            </a:endParaRPr>
          </a:p>
        </p:txBody>
      </p:sp>
      <p:sp>
        <p:nvSpPr>
          <p:cNvPr id="389" name="Google Shape;389;p54"/>
          <p:cNvSpPr txBox="1"/>
          <p:nvPr/>
        </p:nvSpPr>
        <p:spPr>
          <a:xfrm>
            <a:off x="2597350" y="2662358"/>
            <a:ext cx="4988100" cy="61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100">
                <a:solidFill>
                  <a:srgbClr val="FFFFFF"/>
                </a:solidFill>
                <a:latin typeface="Amaranth"/>
                <a:ea typeface="Amaranth"/>
                <a:cs typeface="Amaranth"/>
                <a:sym typeface="Amaranth"/>
              </a:rPr>
              <a:t>On social media</a:t>
            </a:r>
            <a:endParaRPr sz="2100">
              <a:solidFill>
                <a:srgbClr val="FFFFFF"/>
              </a:solidFill>
              <a:latin typeface="Amaranth"/>
              <a:ea typeface="Amaranth"/>
              <a:cs typeface="Amaranth"/>
              <a:sym typeface="Amaranth"/>
            </a:endParaRPr>
          </a:p>
        </p:txBody>
      </p:sp>
      <p:sp>
        <p:nvSpPr>
          <p:cNvPr id="390" name="Google Shape;390;p54"/>
          <p:cNvSpPr txBox="1"/>
          <p:nvPr/>
        </p:nvSpPr>
        <p:spPr>
          <a:xfrm>
            <a:off x="2597350" y="3271958"/>
            <a:ext cx="4988100" cy="61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100">
                <a:solidFill>
                  <a:srgbClr val="FFFFFF"/>
                </a:solidFill>
                <a:latin typeface="Amaranth"/>
                <a:ea typeface="Amaranth"/>
                <a:cs typeface="Amaranth"/>
                <a:sym typeface="Amaranth"/>
              </a:rPr>
              <a:t>On your phone through </a:t>
            </a:r>
            <a:br>
              <a:rPr lang="en" sz="2100">
                <a:solidFill>
                  <a:srgbClr val="FFFFFF"/>
                </a:solidFill>
                <a:latin typeface="Amaranth"/>
                <a:ea typeface="Amaranth"/>
                <a:cs typeface="Amaranth"/>
                <a:sym typeface="Amaranth"/>
              </a:rPr>
            </a:br>
            <a:r>
              <a:rPr lang="en" sz="2100">
                <a:solidFill>
                  <a:srgbClr val="FFFFFF"/>
                </a:solidFill>
                <a:latin typeface="Amaranth"/>
                <a:ea typeface="Amaranth"/>
                <a:cs typeface="Amaranth"/>
                <a:sym typeface="Amaranth"/>
              </a:rPr>
              <a:t>texts / calls</a:t>
            </a:r>
            <a:endParaRPr sz="2100">
              <a:solidFill>
                <a:srgbClr val="FFFFFF"/>
              </a:solidFill>
              <a:latin typeface="Amaranth"/>
              <a:ea typeface="Amaranth"/>
              <a:cs typeface="Amaranth"/>
              <a:sym typeface="Amaranth"/>
            </a:endParaRPr>
          </a:p>
        </p:txBody>
      </p:sp>
      <p:pic>
        <p:nvPicPr>
          <p:cNvPr id="391" name="Google Shape;391;p54"/>
          <p:cNvPicPr preferRelativeResize="0"/>
          <p:nvPr/>
        </p:nvPicPr>
        <p:blipFill>
          <a:blip r:embed="rId4">
            <a:alphaModFix/>
          </a:blip>
          <a:stretch>
            <a:fillRect/>
          </a:stretch>
        </p:blipFill>
        <p:spPr>
          <a:xfrm>
            <a:off x="1061675" y="1419150"/>
            <a:ext cx="1822700" cy="2890625"/>
          </a:xfrm>
          <a:prstGeom prst="rect">
            <a:avLst/>
          </a:prstGeom>
          <a:noFill/>
          <a:ln>
            <a:noFill/>
          </a:ln>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5748" y="4474029"/>
            <a:ext cx="1334546" cy="5497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push dir="r"/>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8"/>
                                        </p:tgtEl>
                                        <p:attrNameLst>
                                          <p:attrName>style.visibility</p:attrName>
                                        </p:attrNameLst>
                                      </p:cBhvr>
                                      <p:to>
                                        <p:strVal val="visible"/>
                                      </p:to>
                                    </p:set>
                                    <p:animEffect transition="in" filter="fade">
                                      <p:cBhvr>
                                        <p:cTn id="7" dur="500"/>
                                        <p:tgtEl>
                                          <p:spTgt spid="38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9"/>
                                        </p:tgtEl>
                                        <p:attrNameLst>
                                          <p:attrName>style.visibility</p:attrName>
                                        </p:attrNameLst>
                                      </p:cBhvr>
                                      <p:to>
                                        <p:strVal val="visible"/>
                                      </p:to>
                                    </p:set>
                                    <p:animEffect transition="in" filter="fade">
                                      <p:cBhvr>
                                        <p:cTn id="12" dur="500"/>
                                        <p:tgtEl>
                                          <p:spTgt spid="38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0"/>
                                        </p:tgtEl>
                                        <p:attrNameLst>
                                          <p:attrName>style.visibility</p:attrName>
                                        </p:attrNameLst>
                                      </p:cBhvr>
                                      <p:to>
                                        <p:strVal val="visible"/>
                                      </p:to>
                                    </p:set>
                                    <p:animEffect transition="in" filter="fade">
                                      <p:cBhvr>
                                        <p:cTn id="17" dur="500"/>
                                        <p:tgtEl>
                                          <p:spTgt spid="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613"/>
            <a:ext cx="9143999" cy="5156725"/>
          </a:xfrm>
          <a:prstGeom prst="rect">
            <a:avLst/>
          </a:prstGeom>
        </p:spPr>
      </p:pic>
    </p:spTree>
    <p:extLst>
      <p:ext uri="{BB962C8B-B14F-4D97-AF65-F5344CB8AC3E}">
        <p14:creationId xmlns:p14="http://schemas.microsoft.com/office/powerpoint/2010/main" val="391631677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988"/>
            <a:ext cx="9143999" cy="5231476"/>
          </a:xfrm>
          <a:prstGeom prst="rect">
            <a:avLst/>
          </a:prstGeom>
        </p:spPr>
      </p:pic>
    </p:spTree>
    <p:extLst>
      <p:ext uri="{BB962C8B-B14F-4D97-AF65-F5344CB8AC3E}">
        <p14:creationId xmlns:p14="http://schemas.microsoft.com/office/powerpoint/2010/main" val="55322573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578"/>
            <a:ext cx="9143999" cy="5304655"/>
          </a:xfrm>
          <a:prstGeom prst="rect">
            <a:avLst/>
          </a:prstGeom>
        </p:spPr>
      </p:pic>
    </p:spTree>
    <p:extLst>
      <p:ext uri="{BB962C8B-B14F-4D97-AF65-F5344CB8AC3E}">
        <p14:creationId xmlns:p14="http://schemas.microsoft.com/office/powerpoint/2010/main" val="136831724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248"/>
            <a:ext cx="9144000" cy="5197995"/>
          </a:xfrm>
          <a:prstGeom prst="rect">
            <a:avLst/>
          </a:prstGeom>
        </p:spPr>
      </p:pic>
    </p:spTree>
    <p:extLst>
      <p:ext uri="{BB962C8B-B14F-4D97-AF65-F5344CB8AC3E}">
        <p14:creationId xmlns:p14="http://schemas.microsoft.com/office/powerpoint/2010/main" val="327001093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816"/>
            <a:ext cx="9144000" cy="5319131"/>
          </a:xfrm>
          <a:prstGeom prst="rect">
            <a:avLst/>
          </a:prstGeom>
        </p:spPr>
      </p:pic>
    </p:spTree>
    <p:extLst>
      <p:ext uri="{BB962C8B-B14F-4D97-AF65-F5344CB8AC3E}">
        <p14:creationId xmlns:p14="http://schemas.microsoft.com/office/powerpoint/2010/main" val="153495787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DF5D8"/>
        </a:solidFill>
        <a:effectLst/>
      </p:bgPr>
    </p:bg>
    <p:spTree>
      <p:nvGrpSpPr>
        <p:cNvPr id="1" name="Shape 432"/>
        <p:cNvGrpSpPr/>
        <p:nvPr/>
      </p:nvGrpSpPr>
      <p:grpSpPr>
        <a:xfrm>
          <a:off x="0" y="0"/>
          <a:ext cx="0" cy="0"/>
          <a:chOff x="0" y="0"/>
          <a:chExt cx="0" cy="0"/>
        </a:xfrm>
      </p:grpSpPr>
      <p:sp>
        <p:nvSpPr>
          <p:cNvPr id="433" name="Google Shape;433;p60"/>
          <p:cNvSpPr txBox="1"/>
          <p:nvPr/>
        </p:nvSpPr>
        <p:spPr>
          <a:xfrm>
            <a:off x="2379375" y="2419350"/>
            <a:ext cx="4735500" cy="58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3400">
              <a:solidFill>
                <a:srgbClr val="5ED625"/>
              </a:solidFill>
              <a:latin typeface="Concert One"/>
              <a:ea typeface="Concert One"/>
              <a:cs typeface="Concert One"/>
              <a:sym typeface="Concert One"/>
            </a:endParaRPr>
          </a:p>
        </p:txBody>
      </p:sp>
      <p:sp>
        <p:nvSpPr>
          <p:cNvPr id="434" name="Google Shape;434;p60"/>
          <p:cNvSpPr txBox="1"/>
          <p:nvPr/>
        </p:nvSpPr>
        <p:spPr>
          <a:xfrm>
            <a:off x="255400" y="1235275"/>
            <a:ext cx="5356200" cy="58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400">
                <a:solidFill>
                  <a:srgbClr val="5ED625"/>
                </a:solidFill>
                <a:latin typeface="Amaranth"/>
                <a:ea typeface="Amaranth"/>
                <a:cs typeface="Amaranth"/>
                <a:sym typeface="Amaranth"/>
              </a:rPr>
              <a:t>What school do you go to?</a:t>
            </a:r>
            <a:endParaRPr sz="3400">
              <a:solidFill>
                <a:srgbClr val="5ED625"/>
              </a:solidFill>
              <a:latin typeface="Amaranth"/>
              <a:ea typeface="Amaranth"/>
              <a:cs typeface="Amaranth"/>
              <a:sym typeface="Amaranth"/>
            </a:endParaRPr>
          </a:p>
        </p:txBody>
      </p:sp>
      <p:sp>
        <p:nvSpPr>
          <p:cNvPr id="435" name="Google Shape;435;p60"/>
          <p:cNvSpPr txBox="1"/>
          <p:nvPr/>
        </p:nvSpPr>
        <p:spPr>
          <a:xfrm>
            <a:off x="1177500" y="545275"/>
            <a:ext cx="6789000" cy="58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900">
                <a:solidFill>
                  <a:srgbClr val="FF9900"/>
                </a:solidFill>
                <a:latin typeface="Amaranth"/>
                <a:ea typeface="Amaranth"/>
                <a:cs typeface="Amaranth"/>
                <a:sym typeface="Amaranth"/>
              </a:rPr>
              <a:t>Be careful of strangers online</a:t>
            </a:r>
            <a:endParaRPr sz="3900">
              <a:solidFill>
                <a:srgbClr val="FF9900"/>
              </a:solidFill>
              <a:latin typeface="Amaranth"/>
              <a:ea typeface="Amaranth"/>
              <a:cs typeface="Amaranth"/>
              <a:sym typeface="Amaranth"/>
            </a:endParaRPr>
          </a:p>
        </p:txBody>
      </p:sp>
      <p:sp>
        <p:nvSpPr>
          <p:cNvPr id="436" name="Google Shape;436;p60"/>
          <p:cNvSpPr txBox="1"/>
          <p:nvPr/>
        </p:nvSpPr>
        <p:spPr>
          <a:xfrm>
            <a:off x="4746025" y="1837775"/>
            <a:ext cx="4122000" cy="58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400">
                <a:solidFill>
                  <a:srgbClr val="5ED625"/>
                </a:solidFill>
                <a:latin typeface="Amaranth"/>
                <a:ea typeface="Amaranth"/>
                <a:cs typeface="Amaranth"/>
                <a:sym typeface="Amaranth"/>
              </a:rPr>
              <a:t>Want to meet up?</a:t>
            </a:r>
            <a:endParaRPr sz="3400">
              <a:solidFill>
                <a:srgbClr val="5ED625"/>
              </a:solidFill>
              <a:latin typeface="Amaranth"/>
              <a:ea typeface="Amaranth"/>
              <a:cs typeface="Amaranth"/>
              <a:sym typeface="Amaranth"/>
            </a:endParaRPr>
          </a:p>
        </p:txBody>
      </p:sp>
      <p:sp>
        <p:nvSpPr>
          <p:cNvPr id="437" name="Google Shape;437;p60"/>
          <p:cNvSpPr txBox="1"/>
          <p:nvPr/>
        </p:nvSpPr>
        <p:spPr>
          <a:xfrm>
            <a:off x="-366300" y="2937425"/>
            <a:ext cx="5073900" cy="58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400">
                <a:solidFill>
                  <a:srgbClr val="5ED625"/>
                </a:solidFill>
                <a:latin typeface="Amaranth"/>
                <a:ea typeface="Amaranth"/>
                <a:cs typeface="Amaranth"/>
                <a:sym typeface="Amaranth"/>
              </a:rPr>
              <a:t>What age are you?</a:t>
            </a:r>
            <a:endParaRPr sz="3400">
              <a:solidFill>
                <a:srgbClr val="5ED625"/>
              </a:solidFill>
              <a:latin typeface="Amaranth"/>
              <a:ea typeface="Amaranth"/>
              <a:cs typeface="Amaranth"/>
              <a:sym typeface="Amaranth"/>
            </a:endParaRPr>
          </a:p>
        </p:txBody>
      </p:sp>
      <p:sp>
        <p:nvSpPr>
          <p:cNvPr id="438" name="Google Shape;438;p60"/>
          <p:cNvSpPr txBox="1"/>
          <p:nvPr/>
        </p:nvSpPr>
        <p:spPr>
          <a:xfrm>
            <a:off x="3984025" y="2495550"/>
            <a:ext cx="3547500" cy="58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400">
                <a:solidFill>
                  <a:srgbClr val="5ED625"/>
                </a:solidFill>
                <a:latin typeface="Amaranth"/>
                <a:ea typeface="Amaranth"/>
                <a:cs typeface="Amaranth"/>
                <a:sym typeface="Amaranth"/>
              </a:rPr>
              <a:t>Where you from?</a:t>
            </a:r>
            <a:endParaRPr sz="3400">
              <a:solidFill>
                <a:srgbClr val="5ED625"/>
              </a:solidFill>
              <a:latin typeface="Amaranth"/>
              <a:ea typeface="Amaranth"/>
              <a:cs typeface="Amaranth"/>
              <a:sym typeface="Amaranth"/>
            </a:endParaRPr>
          </a:p>
        </p:txBody>
      </p:sp>
      <p:sp>
        <p:nvSpPr>
          <p:cNvPr id="439" name="Google Shape;439;p60"/>
          <p:cNvSpPr txBox="1"/>
          <p:nvPr/>
        </p:nvSpPr>
        <p:spPr>
          <a:xfrm>
            <a:off x="993850" y="4067275"/>
            <a:ext cx="4252800" cy="58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400">
                <a:solidFill>
                  <a:srgbClr val="5ED625"/>
                </a:solidFill>
                <a:latin typeface="Amaranth"/>
                <a:ea typeface="Amaranth"/>
                <a:cs typeface="Amaranth"/>
                <a:sym typeface="Amaranth"/>
              </a:rPr>
              <a:t>You’re so beautiful.</a:t>
            </a:r>
            <a:endParaRPr sz="3400">
              <a:solidFill>
                <a:srgbClr val="5ED625"/>
              </a:solidFill>
              <a:latin typeface="Amaranth"/>
              <a:ea typeface="Amaranth"/>
              <a:cs typeface="Amaranth"/>
              <a:sym typeface="Amaranth"/>
            </a:endParaRPr>
          </a:p>
        </p:txBody>
      </p:sp>
      <p:sp>
        <p:nvSpPr>
          <p:cNvPr id="440" name="Google Shape;440;p60"/>
          <p:cNvSpPr txBox="1"/>
          <p:nvPr/>
        </p:nvSpPr>
        <p:spPr>
          <a:xfrm>
            <a:off x="852900" y="2045625"/>
            <a:ext cx="3428100" cy="58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400">
                <a:solidFill>
                  <a:srgbClr val="5ED625"/>
                </a:solidFill>
                <a:latin typeface="Amaranth"/>
                <a:ea typeface="Amaranth"/>
                <a:cs typeface="Amaranth"/>
                <a:sym typeface="Amaranth"/>
              </a:rPr>
              <a:t>How are you?</a:t>
            </a:r>
            <a:endParaRPr sz="3400">
              <a:solidFill>
                <a:srgbClr val="5ED625"/>
              </a:solidFill>
              <a:latin typeface="Amaranth"/>
              <a:ea typeface="Amaranth"/>
              <a:cs typeface="Amaranth"/>
              <a:sym typeface="Amaranth"/>
            </a:endParaRPr>
          </a:p>
        </p:txBody>
      </p:sp>
      <p:sp>
        <p:nvSpPr>
          <p:cNvPr id="441" name="Google Shape;441;p60"/>
          <p:cNvSpPr txBox="1"/>
          <p:nvPr/>
        </p:nvSpPr>
        <p:spPr>
          <a:xfrm>
            <a:off x="3670000" y="3469775"/>
            <a:ext cx="5578200" cy="58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400">
                <a:solidFill>
                  <a:srgbClr val="5ED625"/>
                </a:solidFill>
                <a:latin typeface="Amaranth"/>
                <a:ea typeface="Amaranth"/>
                <a:cs typeface="Amaranth"/>
                <a:sym typeface="Amaranth"/>
              </a:rPr>
              <a:t>You’re good at this game!</a:t>
            </a:r>
            <a:endParaRPr sz="3400">
              <a:solidFill>
                <a:srgbClr val="5ED625"/>
              </a:solidFill>
              <a:latin typeface="Amaranth"/>
              <a:ea typeface="Amaranth"/>
              <a:cs typeface="Amaranth"/>
              <a:sym typeface="Amaranth"/>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5748" y="4474029"/>
            <a:ext cx="1334546" cy="5497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push dir="r"/>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34"/>
                                        </p:tgtEl>
                                        <p:attrNameLst>
                                          <p:attrName>style.visibility</p:attrName>
                                        </p:attrNameLst>
                                      </p:cBhvr>
                                      <p:to>
                                        <p:strVal val="visible"/>
                                      </p:to>
                                    </p:set>
                                    <p:animEffect transition="in" filter="fade">
                                      <p:cBhvr>
                                        <p:cTn id="7" dur="500"/>
                                        <p:tgtEl>
                                          <p:spTgt spid="43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36"/>
                                        </p:tgtEl>
                                        <p:attrNameLst>
                                          <p:attrName>style.visibility</p:attrName>
                                        </p:attrNameLst>
                                      </p:cBhvr>
                                      <p:to>
                                        <p:strVal val="visible"/>
                                      </p:to>
                                    </p:set>
                                    <p:animEffect transition="in" filter="fade">
                                      <p:cBhvr>
                                        <p:cTn id="11" dur="500"/>
                                        <p:tgtEl>
                                          <p:spTgt spid="43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37"/>
                                        </p:tgtEl>
                                        <p:attrNameLst>
                                          <p:attrName>style.visibility</p:attrName>
                                        </p:attrNameLst>
                                      </p:cBhvr>
                                      <p:to>
                                        <p:strVal val="visible"/>
                                      </p:to>
                                    </p:set>
                                    <p:animEffect transition="in" filter="fade">
                                      <p:cBhvr>
                                        <p:cTn id="15" dur="500"/>
                                        <p:tgtEl>
                                          <p:spTgt spid="43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38"/>
                                        </p:tgtEl>
                                        <p:attrNameLst>
                                          <p:attrName>style.visibility</p:attrName>
                                        </p:attrNameLst>
                                      </p:cBhvr>
                                      <p:to>
                                        <p:strVal val="visible"/>
                                      </p:to>
                                    </p:set>
                                    <p:animEffect transition="in" filter="fade">
                                      <p:cBhvr>
                                        <p:cTn id="19" dur="500"/>
                                        <p:tgtEl>
                                          <p:spTgt spid="43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39"/>
                                        </p:tgtEl>
                                        <p:attrNameLst>
                                          <p:attrName>style.visibility</p:attrName>
                                        </p:attrNameLst>
                                      </p:cBhvr>
                                      <p:to>
                                        <p:strVal val="visible"/>
                                      </p:to>
                                    </p:set>
                                    <p:animEffect transition="in" filter="fade">
                                      <p:cBhvr>
                                        <p:cTn id="23" dur="500"/>
                                        <p:tgtEl>
                                          <p:spTgt spid="439"/>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40"/>
                                        </p:tgtEl>
                                        <p:attrNameLst>
                                          <p:attrName>style.visibility</p:attrName>
                                        </p:attrNameLst>
                                      </p:cBhvr>
                                      <p:to>
                                        <p:strVal val="visible"/>
                                      </p:to>
                                    </p:set>
                                    <p:animEffect transition="in" filter="fade">
                                      <p:cBhvr>
                                        <p:cTn id="27" dur="500"/>
                                        <p:tgtEl>
                                          <p:spTgt spid="440"/>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41"/>
                                        </p:tgtEl>
                                        <p:attrNameLst>
                                          <p:attrName>style.visibility</p:attrName>
                                        </p:attrNameLst>
                                      </p:cBhvr>
                                      <p:to>
                                        <p:strVal val="visible"/>
                                      </p:to>
                                    </p:set>
                                    <p:animEffect transition="in" filter="fade">
                                      <p:cBhvr>
                                        <p:cTn id="31" dur="500"/>
                                        <p:tgtEl>
                                          <p:spTgt spid="4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DF5D8"/>
        </a:solidFill>
        <a:effectLst/>
      </p:bgPr>
    </p:bg>
    <p:spTree>
      <p:nvGrpSpPr>
        <p:cNvPr id="1" name="Shape 445"/>
        <p:cNvGrpSpPr/>
        <p:nvPr/>
      </p:nvGrpSpPr>
      <p:grpSpPr>
        <a:xfrm>
          <a:off x="0" y="0"/>
          <a:ext cx="0" cy="0"/>
          <a:chOff x="0" y="0"/>
          <a:chExt cx="0" cy="0"/>
        </a:xfrm>
      </p:grpSpPr>
      <p:sp>
        <p:nvSpPr>
          <p:cNvPr id="446" name="Google Shape;446;p61"/>
          <p:cNvSpPr txBox="1"/>
          <p:nvPr/>
        </p:nvSpPr>
        <p:spPr>
          <a:xfrm>
            <a:off x="2379375" y="2419350"/>
            <a:ext cx="4735500" cy="58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3400">
              <a:solidFill>
                <a:srgbClr val="5ED625"/>
              </a:solidFill>
              <a:latin typeface="Concert One"/>
              <a:ea typeface="Concert One"/>
              <a:cs typeface="Concert One"/>
              <a:sym typeface="Concert One"/>
            </a:endParaRPr>
          </a:p>
        </p:txBody>
      </p:sp>
      <p:sp>
        <p:nvSpPr>
          <p:cNvPr id="447" name="Google Shape;447;p61"/>
          <p:cNvSpPr txBox="1"/>
          <p:nvPr/>
        </p:nvSpPr>
        <p:spPr>
          <a:xfrm>
            <a:off x="740672" y="1075704"/>
            <a:ext cx="6789000" cy="58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900" dirty="0">
                <a:solidFill>
                  <a:srgbClr val="5ED625"/>
                </a:solidFill>
                <a:latin typeface="Amaranth"/>
                <a:ea typeface="Amaranth"/>
                <a:cs typeface="Amaranth"/>
                <a:sym typeface="Amaranth"/>
              </a:rPr>
              <a:t>Be careful of fake accounts</a:t>
            </a:r>
            <a:endParaRPr sz="3900" dirty="0">
              <a:solidFill>
                <a:srgbClr val="5ED625"/>
              </a:solidFill>
              <a:latin typeface="Amaranth"/>
              <a:ea typeface="Amaranth"/>
              <a:cs typeface="Amaranth"/>
              <a:sym typeface="Amaranth"/>
            </a:endParaRPr>
          </a:p>
        </p:txBody>
      </p:sp>
      <p:sp>
        <p:nvSpPr>
          <p:cNvPr id="2" name="Oval Callout 1"/>
          <p:cNvSpPr/>
          <p:nvPr/>
        </p:nvSpPr>
        <p:spPr>
          <a:xfrm>
            <a:off x="456791" y="535616"/>
            <a:ext cx="7356763" cy="1986742"/>
          </a:xfrm>
          <a:prstGeom prst="wedgeEllipseCallout">
            <a:avLst>
              <a:gd name="adj1" fmla="val -39477"/>
              <a:gd name="adj2" fmla="val 8383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oogle Shape;414;p57"/>
          <p:cNvPicPr preferRelativeResize="0"/>
          <p:nvPr/>
        </p:nvPicPr>
        <p:blipFill>
          <a:blip r:embed="rId3">
            <a:alphaModFix/>
          </a:blip>
          <a:stretch>
            <a:fillRect/>
          </a:stretch>
        </p:blipFill>
        <p:spPr>
          <a:xfrm>
            <a:off x="4747125" y="2666908"/>
            <a:ext cx="1878517" cy="2192176"/>
          </a:xfrm>
          <a:prstGeom prst="rect">
            <a:avLst/>
          </a:prstGeom>
          <a:noFill/>
          <a:ln>
            <a:no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5748" y="4474029"/>
            <a:ext cx="1334546" cy="5497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push dir="r"/>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968"/>
            <a:ext cx="9144000" cy="5193436"/>
          </a:xfrm>
          <a:prstGeom prst="rect">
            <a:avLst/>
          </a:prstGeom>
        </p:spPr>
      </p:pic>
    </p:spTree>
    <p:extLst>
      <p:ext uri="{BB962C8B-B14F-4D97-AF65-F5344CB8AC3E}">
        <p14:creationId xmlns:p14="http://schemas.microsoft.com/office/powerpoint/2010/main" val="11393244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5D8"/>
        </a:solidFill>
        <a:effectLst/>
      </p:bgPr>
    </p:bg>
    <p:spTree>
      <p:nvGrpSpPr>
        <p:cNvPr id="1" name="Shape 84"/>
        <p:cNvGrpSpPr/>
        <p:nvPr/>
      </p:nvGrpSpPr>
      <p:grpSpPr>
        <a:xfrm>
          <a:off x="0" y="0"/>
          <a:ext cx="0" cy="0"/>
          <a:chOff x="0" y="0"/>
          <a:chExt cx="0" cy="0"/>
        </a:xfrm>
      </p:grpSpPr>
      <p:sp>
        <p:nvSpPr>
          <p:cNvPr id="85" name="Google Shape;85;p18"/>
          <p:cNvSpPr txBox="1"/>
          <p:nvPr/>
        </p:nvSpPr>
        <p:spPr>
          <a:xfrm>
            <a:off x="0" y="2027700"/>
            <a:ext cx="9144000" cy="108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400">
                <a:solidFill>
                  <a:srgbClr val="5ED625"/>
                </a:solidFill>
                <a:latin typeface="Amaranth"/>
                <a:ea typeface="Amaranth"/>
                <a:cs typeface="Amaranth"/>
                <a:sym typeface="Amaranth"/>
              </a:rPr>
              <a:t>How does the internet</a:t>
            </a:r>
            <a:endParaRPr sz="3400">
              <a:solidFill>
                <a:srgbClr val="5ED625"/>
              </a:solidFill>
              <a:latin typeface="Amaranth"/>
              <a:ea typeface="Amaranth"/>
              <a:cs typeface="Amaranth"/>
              <a:sym typeface="Amaranth"/>
            </a:endParaRPr>
          </a:p>
          <a:p>
            <a:pPr marL="0" lvl="0" indent="0" algn="ctr" rtl="0">
              <a:spcBef>
                <a:spcPts val="0"/>
              </a:spcBef>
              <a:spcAft>
                <a:spcPts val="0"/>
              </a:spcAft>
              <a:buNone/>
            </a:pPr>
            <a:r>
              <a:rPr lang="en" sz="3400">
                <a:solidFill>
                  <a:srgbClr val="5ED625"/>
                </a:solidFill>
                <a:latin typeface="Amaranth"/>
                <a:ea typeface="Amaranth"/>
                <a:cs typeface="Amaranth"/>
                <a:sym typeface="Amaranth"/>
              </a:rPr>
              <a:t>help you learn? </a:t>
            </a:r>
            <a:endParaRPr sz="3400">
              <a:solidFill>
                <a:srgbClr val="5ED625"/>
              </a:solidFill>
              <a:latin typeface="Amaranth"/>
              <a:ea typeface="Amaranth"/>
              <a:cs typeface="Amaranth"/>
              <a:sym typeface="Amaranth"/>
            </a:endParaRPr>
          </a:p>
        </p:txBody>
      </p:sp>
      <p:sp>
        <p:nvSpPr>
          <p:cNvPr id="2" name="Flowchart: Sequential Access Storage 1"/>
          <p:cNvSpPr/>
          <p:nvPr/>
        </p:nvSpPr>
        <p:spPr>
          <a:xfrm>
            <a:off x="2251495" y="1561381"/>
            <a:ext cx="4830792" cy="2104845"/>
          </a:xfrm>
          <a:prstGeom prst="flowChartMagneticTap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5748" y="4474029"/>
            <a:ext cx="1334546" cy="5497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push dir="r"/>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DF5D8"/>
        </a:solidFill>
        <a:effectLst/>
      </p:bgPr>
    </p:bg>
    <p:spTree>
      <p:nvGrpSpPr>
        <p:cNvPr id="1" name="Shape 465"/>
        <p:cNvGrpSpPr/>
        <p:nvPr/>
      </p:nvGrpSpPr>
      <p:grpSpPr>
        <a:xfrm>
          <a:off x="0" y="0"/>
          <a:ext cx="0" cy="0"/>
          <a:chOff x="0" y="0"/>
          <a:chExt cx="0" cy="0"/>
        </a:xfrm>
      </p:grpSpPr>
      <p:sp>
        <p:nvSpPr>
          <p:cNvPr id="466" name="Google Shape;466;p63"/>
          <p:cNvSpPr txBox="1"/>
          <p:nvPr/>
        </p:nvSpPr>
        <p:spPr>
          <a:xfrm>
            <a:off x="2379375" y="2419350"/>
            <a:ext cx="4735500" cy="58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3400">
              <a:solidFill>
                <a:srgbClr val="5ED625"/>
              </a:solidFill>
              <a:latin typeface="Concert One"/>
              <a:ea typeface="Concert One"/>
              <a:cs typeface="Concert One"/>
              <a:sym typeface="Concert One"/>
            </a:endParaRPr>
          </a:p>
        </p:txBody>
      </p:sp>
      <p:sp>
        <p:nvSpPr>
          <p:cNvPr id="467" name="Google Shape;467;p63"/>
          <p:cNvSpPr txBox="1"/>
          <p:nvPr/>
        </p:nvSpPr>
        <p:spPr>
          <a:xfrm>
            <a:off x="1177500" y="473275"/>
            <a:ext cx="6789000" cy="58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400">
                <a:solidFill>
                  <a:srgbClr val="5ED625"/>
                </a:solidFill>
                <a:latin typeface="Amaranth"/>
                <a:ea typeface="Amaranth"/>
                <a:cs typeface="Amaranth"/>
                <a:sym typeface="Amaranth"/>
              </a:rPr>
              <a:t>Do activity 4 on your worksheet</a:t>
            </a:r>
            <a:endParaRPr sz="3400">
              <a:solidFill>
                <a:srgbClr val="5ED625"/>
              </a:solidFill>
              <a:latin typeface="Amaranth"/>
              <a:ea typeface="Amaranth"/>
              <a:cs typeface="Amaranth"/>
              <a:sym typeface="Amaranth"/>
            </a:endParaRPr>
          </a:p>
        </p:txBody>
      </p:sp>
      <p:pic>
        <p:nvPicPr>
          <p:cNvPr id="468" name="Google Shape;468;p63"/>
          <p:cNvPicPr preferRelativeResize="0"/>
          <p:nvPr/>
        </p:nvPicPr>
        <p:blipFill rotWithShape="1">
          <a:blip r:embed="rId3">
            <a:alphaModFix/>
          </a:blip>
          <a:srcRect l="31010" t="26836" r="31274" b="34219"/>
          <a:stretch/>
        </p:blipFill>
        <p:spPr>
          <a:xfrm>
            <a:off x="3501113" y="1465988"/>
            <a:ext cx="2141775" cy="2211525"/>
          </a:xfrm>
          <a:prstGeom prst="rect">
            <a:avLst/>
          </a:prstGeom>
          <a:noFill/>
          <a:ln>
            <a:no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5748" y="4474029"/>
            <a:ext cx="1334546" cy="5497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push dir="r"/>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968"/>
            <a:ext cx="9144000" cy="5193436"/>
          </a:xfrm>
          <a:prstGeom prst="rect">
            <a:avLst/>
          </a:prstGeom>
        </p:spPr>
      </p:pic>
    </p:spTree>
    <p:extLst>
      <p:ext uri="{BB962C8B-B14F-4D97-AF65-F5344CB8AC3E}">
        <p14:creationId xmlns:p14="http://schemas.microsoft.com/office/powerpoint/2010/main" val="405343122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03"/>
            <a:ext cx="9231086" cy="5204403"/>
          </a:xfrm>
          <a:prstGeom prst="rect">
            <a:avLst/>
          </a:prstGeom>
        </p:spPr>
      </p:pic>
    </p:spTree>
    <p:extLst>
      <p:ext uri="{BB962C8B-B14F-4D97-AF65-F5344CB8AC3E}">
        <p14:creationId xmlns:p14="http://schemas.microsoft.com/office/powerpoint/2010/main" val="21746719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86"/>
            <a:ext cx="9147711" cy="5141414"/>
          </a:xfrm>
          <a:prstGeom prst="rect">
            <a:avLst/>
          </a:prstGeom>
        </p:spPr>
      </p:pic>
    </p:spTree>
    <p:extLst>
      <p:ext uri="{BB962C8B-B14F-4D97-AF65-F5344CB8AC3E}">
        <p14:creationId xmlns:p14="http://schemas.microsoft.com/office/powerpoint/2010/main" val="255523156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pic>
        <p:nvPicPr>
          <p:cNvPr id="506" name="Google Shape;506;p67"/>
          <p:cNvPicPr preferRelativeResize="0"/>
          <p:nvPr/>
        </p:nvPicPr>
        <p:blipFill>
          <a:blip r:embed="rId3">
            <a:alphaModFix/>
          </a:blip>
          <a:stretch>
            <a:fillRect/>
          </a:stretch>
        </p:blipFill>
        <p:spPr>
          <a:xfrm>
            <a:off x="5242" y="0"/>
            <a:ext cx="9133513" cy="514349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push dir="r"/>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pic>
        <p:nvPicPr>
          <p:cNvPr id="511" name="Google Shape;511;p68"/>
          <p:cNvPicPr preferRelativeResize="0"/>
          <p:nvPr/>
        </p:nvPicPr>
        <p:blipFill>
          <a:blip r:embed="rId3">
            <a:alphaModFix/>
          </a:blip>
          <a:stretch>
            <a:fillRect/>
          </a:stretch>
        </p:blipFill>
        <p:spPr>
          <a:xfrm>
            <a:off x="766279" y="0"/>
            <a:ext cx="7439025" cy="4400550"/>
          </a:xfrm>
          <a:prstGeom prst="rect">
            <a:avLst/>
          </a:prstGeom>
          <a:noFill/>
          <a:ln>
            <a:noFill/>
          </a:ln>
        </p:spPr>
      </p:pic>
      <p:sp>
        <p:nvSpPr>
          <p:cNvPr id="2" name="TextBox 1"/>
          <p:cNvSpPr txBox="1"/>
          <p:nvPr/>
        </p:nvSpPr>
        <p:spPr>
          <a:xfrm>
            <a:off x="1621971" y="4400550"/>
            <a:ext cx="6234990" cy="400110"/>
          </a:xfrm>
          <a:prstGeom prst="rect">
            <a:avLst/>
          </a:prstGeom>
          <a:noFill/>
        </p:spPr>
        <p:txBody>
          <a:bodyPr wrap="square" rtlCol="0">
            <a:spAutoFit/>
          </a:bodyPr>
          <a:lstStyle/>
          <a:p>
            <a:r>
              <a:rPr lang="en-GB" sz="2000" dirty="0"/>
              <a:t>https://beinternetlegends.withgoogle.com/en_ie</a:t>
            </a:r>
          </a:p>
        </p:txBody>
      </p:sp>
    </p:spTree>
  </p:cSld>
  <p:clrMapOvr>
    <a:masterClrMapping/>
  </p:clrMapOvr>
  <mc:AlternateContent xmlns:mc="http://schemas.openxmlformats.org/markup-compatibility/2006" xmlns:p14="http://schemas.microsoft.com/office/powerpoint/2010/main">
    <mc:Choice Requires="p14">
      <p:transition spd="slow">
        <p:push dir="r"/>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pic>
        <p:nvPicPr>
          <p:cNvPr id="516" name="Google Shape;516;p69"/>
          <p:cNvPicPr preferRelativeResize="0"/>
          <p:nvPr/>
        </p:nvPicPr>
        <p:blipFill>
          <a:blip r:embed="rId3">
            <a:alphaModFix/>
          </a:blip>
          <a:stretch>
            <a:fillRect/>
          </a:stretch>
        </p:blipFill>
        <p:spPr>
          <a:xfrm>
            <a:off x="485578" y="152400"/>
            <a:ext cx="8078285" cy="48387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push dir="r"/>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5D8"/>
        </a:solidFill>
        <a:effectLst/>
      </p:bgPr>
    </p:bg>
    <p:spTree>
      <p:nvGrpSpPr>
        <p:cNvPr id="1" name="Shape 89"/>
        <p:cNvGrpSpPr/>
        <p:nvPr/>
      </p:nvGrpSpPr>
      <p:grpSpPr>
        <a:xfrm>
          <a:off x="0" y="0"/>
          <a:ext cx="0" cy="0"/>
          <a:chOff x="0" y="0"/>
          <a:chExt cx="0" cy="0"/>
        </a:xfrm>
      </p:grpSpPr>
      <p:pic>
        <p:nvPicPr>
          <p:cNvPr id="90" name="Google Shape;90;p19"/>
          <p:cNvPicPr preferRelativeResize="0"/>
          <p:nvPr/>
        </p:nvPicPr>
        <p:blipFill>
          <a:blip r:embed="rId3">
            <a:alphaModFix/>
          </a:blip>
          <a:stretch>
            <a:fillRect/>
          </a:stretch>
        </p:blipFill>
        <p:spPr>
          <a:xfrm>
            <a:off x="552475" y="3757529"/>
            <a:ext cx="2263190" cy="822975"/>
          </a:xfrm>
          <a:prstGeom prst="rect">
            <a:avLst/>
          </a:prstGeom>
          <a:noFill/>
          <a:ln>
            <a:noFill/>
          </a:ln>
        </p:spPr>
      </p:pic>
      <p:pic>
        <p:nvPicPr>
          <p:cNvPr id="91" name="Google Shape;91;p19"/>
          <p:cNvPicPr preferRelativeResize="0"/>
          <p:nvPr/>
        </p:nvPicPr>
        <p:blipFill>
          <a:blip r:embed="rId4">
            <a:alphaModFix/>
          </a:blip>
          <a:stretch>
            <a:fillRect/>
          </a:stretch>
        </p:blipFill>
        <p:spPr>
          <a:xfrm>
            <a:off x="3187898" y="3853800"/>
            <a:ext cx="2984304" cy="1088126"/>
          </a:xfrm>
          <a:prstGeom prst="rect">
            <a:avLst/>
          </a:prstGeom>
          <a:noFill/>
          <a:ln>
            <a:noFill/>
          </a:ln>
        </p:spPr>
      </p:pic>
      <p:pic>
        <p:nvPicPr>
          <p:cNvPr id="92" name="Google Shape;92;p19"/>
          <p:cNvPicPr preferRelativeResize="0"/>
          <p:nvPr/>
        </p:nvPicPr>
        <p:blipFill>
          <a:blip r:embed="rId5">
            <a:alphaModFix/>
          </a:blip>
          <a:stretch>
            <a:fillRect/>
          </a:stretch>
        </p:blipFill>
        <p:spPr>
          <a:xfrm>
            <a:off x="704872" y="416037"/>
            <a:ext cx="2590350" cy="484525"/>
          </a:xfrm>
          <a:prstGeom prst="rect">
            <a:avLst/>
          </a:prstGeom>
          <a:noFill/>
          <a:ln>
            <a:noFill/>
          </a:ln>
        </p:spPr>
      </p:pic>
      <p:pic>
        <p:nvPicPr>
          <p:cNvPr id="93" name="Google Shape;93;p19"/>
          <p:cNvPicPr preferRelativeResize="0"/>
          <p:nvPr/>
        </p:nvPicPr>
        <p:blipFill>
          <a:blip r:embed="rId6">
            <a:alphaModFix/>
          </a:blip>
          <a:stretch>
            <a:fillRect/>
          </a:stretch>
        </p:blipFill>
        <p:spPr>
          <a:xfrm>
            <a:off x="6250000" y="797025"/>
            <a:ext cx="1640527" cy="746175"/>
          </a:xfrm>
          <a:prstGeom prst="rect">
            <a:avLst/>
          </a:prstGeom>
          <a:noFill/>
          <a:ln>
            <a:noFill/>
          </a:ln>
        </p:spPr>
      </p:pic>
      <p:pic>
        <p:nvPicPr>
          <p:cNvPr id="94" name="Google Shape;94;p19"/>
          <p:cNvPicPr preferRelativeResize="0"/>
          <p:nvPr/>
        </p:nvPicPr>
        <p:blipFill>
          <a:blip r:embed="rId7">
            <a:alphaModFix/>
          </a:blip>
          <a:stretch>
            <a:fillRect/>
          </a:stretch>
        </p:blipFill>
        <p:spPr>
          <a:xfrm>
            <a:off x="1401128" y="1298000"/>
            <a:ext cx="989300" cy="968589"/>
          </a:xfrm>
          <a:prstGeom prst="rect">
            <a:avLst/>
          </a:prstGeom>
          <a:noFill/>
          <a:ln>
            <a:noFill/>
          </a:ln>
        </p:spPr>
      </p:pic>
      <p:pic>
        <p:nvPicPr>
          <p:cNvPr id="95" name="Google Shape;95;p19"/>
          <p:cNvPicPr preferRelativeResize="0"/>
          <p:nvPr/>
        </p:nvPicPr>
        <p:blipFill>
          <a:blip r:embed="rId8">
            <a:alphaModFix/>
          </a:blip>
          <a:stretch>
            <a:fillRect/>
          </a:stretch>
        </p:blipFill>
        <p:spPr>
          <a:xfrm>
            <a:off x="900625" y="2159100"/>
            <a:ext cx="1741650" cy="1741650"/>
          </a:xfrm>
          <a:prstGeom prst="rect">
            <a:avLst/>
          </a:prstGeom>
          <a:noFill/>
          <a:ln>
            <a:noFill/>
          </a:ln>
        </p:spPr>
      </p:pic>
      <p:pic>
        <p:nvPicPr>
          <p:cNvPr id="96" name="Google Shape;96;p19"/>
          <p:cNvPicPr preferRelativeResize="0"/>
          <p:nvPr/>
        </p:nvPicPr>
        <p:blipFill>
          <a:blip r:embed="rId9">
            <a:alphaModFix/>
          </a:blip>
          <a:stretch>
            <a:fillRect/>
          </a:stretch>
        </p:blipFill>
        <p:spPr>
          <a:xfrm>
            <a:off x="3506972" y="2464875"/>
            <a:ext cx="2130056" cy="822975"/>
          </a:xfrm>
          <a:prstGeom prst="rect">
            <a:avLst/>
          </a:prstGeom>
          <a:noFill/>
          <a:ln>
            <a:noFill/>
          </a:ln>
        </p:spPr>
      </p:pic>
      <p:pic>
        <p:nvPicPr>
          <p:cNvPr id="97" name="Google Shape;97;p19"/>
          <p:cNvPicPr preferRelativeResize="0"/>
          <p:nvPr/>
        </p:nvPicPr>
        <p:blipFill>
          <a:blip r:embed="rId10">
            <a:alphaModFix/>
          </a:blip>
          <a:stretch>
            <a:fillRect/>
          </a:stretch>
        </p:blipFill>
        <p:spPr>
          <a:xfrm>
            <a:off x="5656149" y="1142475"/>
            <a:ext cx="2925698" cy="2069173"/>
          </a:xfrm>
          <a:prstGeom prst="rect">
            <a:avLst/>
          </a:prstGeom>
          <a:noFill/>
          <a:ln>
            <a:noFill/>
          </a:ln>
        </p:spPr>
      </p:pic>
      <p:pic>
        <p:nvPicPr>
          <p:cNvPr id="98" name="Google Shape;98;p19"/>
          <p:cNvPicPr preferRelativeResize="0"/>
          <p:nvPr/>
        </p:nvPicPr>
        <p:blipFill>
          <a:blip r:embed="rId11">
            <a:alphaModFix/>
          </a:blip>
          <a:stretch>
            <a:fillRect/>
          </a:stretch>
        </p:blipFill>
        <p:spPr>
          <a:xfrm>
            <a:off x="5675120" y="2840282"/>
            <a:ext cx="2130049" cy="1506451"/>
          </a:xfrm>
          <a:prstGeom prst="rect">
            <a:avLst/>
          </a:prstGeom>
          <a:noFill/>
          <a:ln>
            <a:noFill/>
          </a:ln>
        </p:spPr>
      </p:pic>
      <p:pic>
        <p:nvPicPr>
          <p:cNvPr id="99" name="Google Shape;99;p19"/>
          <p:cNvPicPr preferRelativeResize="0"/>
          <p:nvPr/>
        </p:nvPicPr>
        <p:blipFill>
          <a:blip r:embed="rId12">
            <a:alphaModFix/>
          </a:blip>
          <a:stretch>
            <a:fillRect/>
          </a:stretch>
        </p:blipFill>
        <p:spPr>
          <a:xfrm>
            <a:off x="3131825" y="238412"/>
            <a:ext cx="3040375" cy="2150264"/>
          </a:xfrm>
          <a:prstGeom prst="rect">
            <a:avLst/>
          </a:prstGeom>
          <a:noFill/>
          <a:ln>
            <a:noFill/>
          </a:ln>
        </p:spPr>
      </p:pic>
      <p:pic>
        <p:nvPicPr>
          <p:cNvPr id="12" name="Picture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05748" y="4474029"/>
            <a:ext cx="1334546" cy="5497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push dir="r"/>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3"/>
                                        </p:tgtEl>
                                        <p:attrNameLst>
                                          <p:attrName>style.visibility</p:attrName>
                                        </p:attrNameLst>
                                      </p:cBhvr>
                                      <p:to>
                                        <p:strVal val="visible"/>
                                      </p:to>
                                    </p:set>
                                    <p:animEffect transition="in" filter="fade">
                                      <p:cBhvr>
                                        <p:cTn id="11" dur="500"/>
                                        <p:tgtEl>
                                          <p:spTgt spid="9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0"/>
                                        </p:tgtEl>
                                        <p:attrNameLst>
                                          <p:attrName>style.visibility</p:attrName>
                                        </p:attrNameLst>
                                      </p:cBhvr>
                                      <p:to>
                                        <p:strVal val="visible"/>
                                      </p:to>
                                    </p:set>
                                    <p:animEffect transition="in" filter="fade">
                                      <p:cBhvr>
                                        <p:cTn id="15" dur="500"/>
                                        <p:tgtEl>
                                          <p:spTgt spid="9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4"/>
                                        </p:tgtEl>
                                        <p:attrNameLst>
                                          <p:attrName>style.visibility</p:attrName>
                                        </p:attrNameLst>
                                      </p:cBhvr>
                                      <p:to>
                                        <p:strVal val="visible"/>
                                      </p:to>
                                    </p:set>
                                    <p:animEffect transition="in" filter="fade">
                                      <p:cBhvr>
                                        <p:cTn id="19" dur="500"/>
                                        <p:tgtEl>
                                          <p:spTgt spid="9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95"/>
                                        </p:tgtEl>
                                        <p:attrNameLst>
                                          <p:attrName>style.visibility</p:attrName>
                                        </p:attrNameLst>
                                      </p:cBhvr>
                                      <p:to>
                                        <p:strVal val="visible"/>
                                      </p:to>
                                    </p:set>
                                    <p:animEffect transition="in" filter="fade">
                                      <p:cBhvr>
                                        <p:cTn id="23" dur="500"/>
                                        <p:tgtEl>
                                          <p:spTgt spid="95"/>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fade">
                                      <p:cBhvr>
                                        <p:cTn id="27" dur="500"/>
                                        <p:tgtEl>
                                          <p:spTgt spid="96"/>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91"/>
                                        </p:tgtEl>
                                        <p:attrNameLst>
                                          <p:attrName>style.visibility</p:attrName>
                                        </p:attrNameLst>
                                      </p:cBhvr>
                                      <p:to>
                                        <p:strVal val="visible"/>
                                      </p:to>
                                    </p:set>
                                    <p:animEffect transition="in" filter="fade">
                                      <p:cBhvr>
                                        <p:cTn id="31" dur="500"/>
                                        <p:tgtEl>
                                          <p:spTgt spid="91"/>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97"/>
                                        </p:tgtEl>
                                        <p:attrNameLst>
                                          <p:attrName>style.visibility</p:attrName>
                                        </p:attrNameLst>
                                      </p:cBhvr>
                                      <p:to>
                                        <p:strVal val="visible"/>
                                      </p:to>
                                    </p:set>
                                    <p:animEffect transition="in" filter="fade">
                                      <p:cBhvr>
                                        <p:cTn id="35" dur="500"/>
                                        <p:tgtEl>
                                          <p:spTgt spid="97"/>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98"/>
                                        </p:tgtEl>
                                        <p:attrNameLst>
                                          <p:attrName>style.visibility</p:attrName>
                                        </p:attrNameLst>
                                      </p:cBhvr>
                                      <p:to>
                                        <p:strVal val="visible"/>
                                      </p:to>
                                    </p:set>
                                    <p:animEffect transition="in" filter="fade">
                                      <p:cBhvr>
                                        <p:cTn id="39" dur="500"/>
                                        <p:tgtEl>
                                          <p:spTgt spid="98"/>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99"/>
                                        </p:tgtEl>
                                        <p:attrNameLst>
                                          <p:attrName>style.visibility</p:attrName>
                                        </p:attrNameLst>
                                      </p:cBhvr>
                                      <p:to>
                                        <p:strVal val="visible"/>
                                      </p:to>
                                    </p:set>
                                    <p:animEffect transition="in" filter="fade">
                                      <p:cBhvr>
                                        <p:cTn id="43" dur="500"/>
                                        <p:tgtEl>
                                          <p:spTgt spid="99"/>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90"/>
                                        </p:tgtEl>
                                        <p:attrNameLst>
                                          <p:attrName>style.visibility</p:attrName>
                                        </p:attrNameLst>
                                      </p:cBhvr>
                                      <p:to>
                                        <p:strVal val="visible"/>
                                      </p:to>
                                    </p:set>
                                    <p:animEffect transition="in" filter="fade">
                                      <p:cBhvr>
                                        <p:cTn id="47"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F5D8"/>
        </a:solidFill>
        <a:effectLst/>
      </p:bgPr>
    </p:bg>
    <p:spTree>
      <p:nvGrpSpPr>
        <p:cNvPr id="1" name="Shape 103"/>
        <p:cNvGrpSpPr/>
        <p:nvPr/>
      </p:nvGrpSpPr>
      <p:grpSpPr>
        <a:xfrm>
          <a:off x="0" y="0"/>
          <a:ext cx="0" cy="0"/>
          <a:chOff x="0" y="0"/>
          <a:chExt cx="0" cy="0"/>
        </a:xfrm>
      </p:grpSpPr>
      <p:sp>
        <p:nvSpPr>
          <p:cNvPr id="104" name="Google Shape;104;p20"/>
          <p:cNvSpPr txBox="1"/>
          <p:nvPr/>
        </p:nvSpPr>
        <p:spPr>
          <a:xfrm>
            <a:off x="2379375" y="2419350"/>
            <a:ext cx="4735500" cy="58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3400">
              <a:solidFill>
                <a:srgbClr val="5ED625"/>
              </a:solidFill>
              <a:latin typeface="Concert One"/>
              <a:ea typeface="Concert One"/>
              <a:cs typeface="Concert One"/>
              <a:sym typeface="Concert One"/>
            </a:endParaRPr>
          </a:p>
        </p:txBody>
      </p:sp>
      <p:sp>
        <p:nvSpPr>
          <p:cNvPr id="105" name="Google Shape;105;p20"/>
          <p:cNvSpPr txBox="1"/>
          <p:nvPr/>
        </p:nvSpPr>
        <p:spPr>
          <a:xfrm>
            <a:off x="1177500" y="473275"/>
            <a:ext cx="6789000" cy="58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400" u="sng" dirty="0" smtClean="0">
                <a:solidFill>
                  <a:srgbClr val="5ED625"/>
                </a:solidFill>
                <a:latin typeface="Amaranth"/>
                <a:ea typeface="Amaranth"/>
                <a:cs typeface="Amaranth"/>
                <a:sym typeface="Amaranth"/>
              </a:rPr>
              <a:t>Optional</a:t>
            </a:r>
            <a:r>
              <a:rPr lang="en" sz="3400" dirty="0" smtClean="0">
                <a:solidFill>
                  <a:srgbClr val="5ED625"/>
                </a:solidFill>
                <a:latin typeface="Amaranth"/>
                <a:ea typeface="Amaranth"/>
                <a:cs typeface="Amaranth"/>
                <a:sym typeface="Amaranth"/>
              </a:rPr>
              <a:t>: Do </a:t>
            </a:r>
            <a:r>
              <a:rPr lang="en" sz="3400" dirty="0">
                <a:solidFill>
                  <a:srgbClr val="5ED625"/>
                </a:solidFill>
                <a:latin typeface="Amaranth"/>
                <a:ea typeface="Amaranth"/>
                <a:cs typeface="Amaranth"/>
                <a:sym typeface="Amaranth"/>
              </a:rPr>
              <a:t>activity 1 on your worksheet</a:t>
            </a:r>
            <a:endParaRPr sz="3400" dirty="0">
              <a:solidFill>
                <a:srgbClr val="5ED625"/>
              </a:solidFill>
              <a:latin typeface="Amaranth"/>
              <a:ea typeface="Amaranth"/>
              <a:cs typeface="Amaranth"/>
              <a:sym typeface="Amaranth"/>
            </a:endParaRPr>
          </a:p>
        </p:txBody>
      </p:sp>
      <p:pic>
        <p:nvPicPr>
          <p:cNvPr id="106" name="Google Shape;106;p20"/>
          <p:cNvPicPr preferRelativeResize="0"/>
          <p:nvPr/>
        </p:nvPicPr>
        <p:blipFill rotWithShape="1">
          <a:blip r:embed="rId3">
            <a:alphaModFix/>
          </a:blip>
          <a:srcRect l="31010" t="26836" r="31274" b="34219"/>
          <a:stretch/>
        </p:blipFill>
        <p:spPr>
          <a:xfrm>
            <a:off x="3501113" y="1465988"/>
            <a:ext cx="2141775" cy="2211525"/>
          </a:xfrm>
          <a:prstGeom prst="rect">
            <a:avLst/>
          </a:prstGeom>
          <a:noFill/>
          <a:ln>
            <a:no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5748" y="4474029"/>
            <a:ext cx="1334546" cy="5497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push dir="r"/>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fade">
                                      <p:cBhvr>
                                        <p:cTn id="7"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idx="1"/>
          </p:nvPr>
        </p:nvSpPr>
        <p:spPr/>
        <p:txBody>
          <a:bodyPr/>
          <a:lstStyle/>
          <a:p>
            <a:endParaRPr lang="en-GB"/>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357"/>
            <a:ext cx="9144000" cy="5200213"/>
          </a:xfrm>
          <a:prstGeom prst="rect">
            <a:avLst/>
          </a:prstGeom>
        </p:spPr>
      </p:pic>
    </p:spTree>
    <p:extLst>
      <p:ext uri="{BB962C8B-B14F-4D97-AF65-F5344CB8AC3E}">
        <p14:creationId xmlns:p14="http://schemas.microsoft.com/office/powerpoint/2010/main" val="16442770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5D8"/>
        </a:solidFill>
        <a:effectLst/>
      </p:bgPr>
    </p:bg>
    <p:spTree>
      <p:nvGrpSpPr>
        <p:cNvPr id="1" name="Shape 117"/>
        <p:cNvGrpSpPr/>
        <p:nvPr/>
      </p:nvGrpSpPr>
      <p:grpSpPr>
        <a:xfrm>
          <a:off x="0" y="0"/>
          <a:ext cx="0" cy="0"/>
          <a:chOff x="0" y="0"/>
          <a:chExt cx="0" cy="0"/>
        </a:xfrm>
      </p:grpSpPr>
      <p:sp>
        <p:nvSpPr>
          <p:cNvPr id="119" name="Google Shape;119;p22"/>
          <p:cNvSpPr txBox="1"/>
          <p:nvPr/>
        </p:nvSpPr>
        <p:spPr>
          <a:xfrm>
            <a:off x="2310024" y="3341044"/>
            <a:ext cx="4735500" cy="108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400" b="1" dirty="0" smtClean="0">
                <a:solidFill>
                  <a:srgbClr val="5ED625"/>
                </a:solidFill>
                <a:latin typeface="Amaranth"/>
                <a:ea typeface="Amaranth"/>
                <a:cs typeface="Amaranth"/>
                <a:sym typeface="Amaranth"/>
              </a:rPr>
              <a:t>NO!!!!</a:t>
            </a:r>
            <a:endParaRPr sz="3400" b="1" dirty="0">
              <a:solidFill>
                <a:srgbClr val="5ED625"/>
              </a:solidFill>
              <a:latin typeface="Amaranth"/>
              <a:ea typeface="Amaranth"/>
              <a:cs typeface="Amaranth"/>
              <a:sym typeface="Amaranth"/>
            </a:endParaRPr>
          </a:p>
        </p:txBody>
      </p:sp>
      <p:grpSp>
        <p:nvGrpSpPr>
          <p:cNvPr id="3" name="Group 2"/>
          <p:cNvGrpSpPr/>
          <p:nvPr/>
        </p:nvGrpSpPr>
        <p:grpSpPr>
          <a:xfrm>
            <a:off x="1283274" y="916375"/>
            <a:ext cx="6789000" cy="1880559"/>
            <a:chOff x="1283274" y="916375"/>
            <a:chExt cx="6789000" cy="1880559"/>
          </a:xfrm>
        </p:grpSpPr>
        <p:sp>
          <p:nvSpPr>
            <p:cNvPr id="118" name="Google Shape;118;p22"/>
            <p:cNvSpPr txBox="1"/>
            <p:nvPr/>
          </p:nvSpPr>
          <p:spPr>
            <a:xfrm>
              <a:off x="1283274" y="1143260"/>
              <a:ext cx="6789000" cy="58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400" dirty="0">
                  <a:solidFill>
                    <a:srgbClr val="5ED625"/>
                  </a:solidFill>
                  <a:latin typeface="Amaranth"/>
                  <a:ea typeface="Amaranth"/>
                  <a:cs typeface="Amaranth"/>
                  <a:sym typeface="Amaranth"/>
                </a:rPr>
                <a:t>Is everything </a:t>
              </a:r>
              <a:br>
                <a:rPr lang="en" sz="3400" dirty="0">
                  <a:solidFill>
                    <a:srgbClr val="5ED625"/>
                  </a:solidFill>
                  <a:latin typeface="Amaranth"/>
                  <a:ea typeface="Amaranth"/>
                  <a:cs typeface="Amaranth"/>
                  <a:sym typeface="Amaranth"/>
                </a:rPr>
              </a:br>
              <a:r>
                <a:rPr lang="en" sz="3400" dirty="0">
                  <a:solidFill>
                    <a:srgbClr val="5ED625"/>
                  </a:solidFill>
                  <a:latin typeface="Amaranth"/>
                  <a:ea typeface="Amaranth"/>
                  <a:cs typeface="Amaranth"/>
                  <a:sym typeface="Amaranth"/>
                </a:rPr>
                <a:t>on the internet true?</a:t>
              </a:r>
              <a:endParaRPr sz="3400" dirty="0">
                <a:solidFill>
                  <a:srgbClr val="5ED625"/>
                </a:solidFill>
                <a:latin typeface="Amaranth"/>
                <a:ea typeface="Amaranth"/>
                <a:cs typeface="Amaranth"/>
                <a:sym typeface="Amaranth"/>
              </a:endParaRPr>
            </a:p>
          </p:txBody>
        </p:sp>
        <p:sp>
          <p:nvSpPr>
            <p:cNvPr id="2" name="Oval Callout 1"/>
            <p:cNvSpPr/>
            <p:nvPr/>
          </p:nvSpPr>
          <p:spPr>
            <a:xfrm>
              <a:off x="2310024" y="916375"/>
              <a:ext cx="4947048" cy="1880559"/>
            </a:xfrm>
            <a:prstGeom prst="wedgeEllipse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5748" y="4474029"/>
            <a:ext cx="1334546" cy="5497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push dir="r"/>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fade">
                                      <p:cBhvr>
                                        <p:cTn id="7" dur="10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511</TotalTime>
  <Words>6145</Words>
  <Application>Microsoft Office PowerPoint</Application>
  <PresentationFormat>On-screen Show (16:9)</PresentationFormat>
  <Paragraphs>439</Paragraphs>
  <Slides>56</Slides>
  <Notes>56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56</vt:i4>
      </vt:variant>
    </vt:vector>
  </HeadingPairs>
  <TitlesOfParts>
    <vt:vector size="60" baseType="lpstr">
      <vt:lpstr>Amaranth</vt:lpstr>
      <vt:lpstr>Concert One</vt:lpstr>
      <vt:lpstr>Arial</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Clíodhna Purdue</dc:creator>
  <cp:lastModifiedBy>Clíodhna Purdue</cp:lastModifiedBy>
  <cp:revision>50</cp:revision>
  <dcterms:modified xsi:type="dcterms:W3CDTF">2021-01-19T14:15:27Z</dcterms:modified>
</cp:coreProperties>
</file>